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notesMasterIdLst>
    <p:notesMasterId r:id="rId58"/>
  </p:notesMasterIdLst>
  <p:sldIdLst>
    <p:sldId id="256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48"/>
  </p:normalViewPr>
  <p:slideViewPr>
    <p:cSldViewPr snapToGrid="0" snapToObjects="1">
      <p:cViewPr varScale="1">
        <p:scale>
          <a:sx n="136" d="100"/>
          <a:sy n="136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0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0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0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832B325E-30E4-4D49-99F4-5CAF2792F631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cat.sas.upenn.edu/arth/zoser/zoser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3320" y="898200"/>
            <a:ext cx="5634720" cy="4482360"/>
          </a:xfrm>
          <a:prstGeom prst="rect">
            <a:avLst/>
          </a:prstGeom>
        </p:spPr>
      </p:sp>
      <p:sp>
        <p:nvSpPr>
          <p:cNvPr id="614" name="PlaceHolder 2"/>
          <p:cNvSpPr>
            <a:spLocks noGrp="1"/>
          </p:cNvSpPr>
          <p:nvPr>
            <p:ph type="body"/>
          </p:nvPr>
        </p:nvSpPr>
        <p:spPr>
          <a:xfrm>
            <a:off x="781920" y="5683680"/>
            <a:ext cx="6257880" cy="538164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2760">
              <a:lnSpc>
                <a:spcPct val="100000"/>
              </a:lnSpc>
              <a:tabLst>
                <a:tab pos="0" algn="l"/>
              </a:tabLst>
            </a:pPr>
            <a:r>
              <a:rPr lang="en-GB" sz="2000" b="0" strike="noStrike" spc="-1">
                <a:latin typeface="Arial"/>
              </a:rPr>
              <a:t>14C production</a:t>
            </a:r>
          </a:p>
          <a:p>
            <a:pPr marL="216000" indent="-212760">
              <a:lnSpc>
                <a:spcPct val="100000"/>
              </a:lnSpc>
              <a:tabLst>
                <a:tab pos="0" algn="l"/>
              </a:tabLst>
            </a:pPr>
            <a:r>
              <a:rPr lang="en-GB" sz="2000" b="0" strike="noStrike" spc="-1">
                <a:latin typeface="Arial"/>
              </a:rPr>
              <a:t>Exchange with reservoirs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CustomShape 1_18"/>
          <p:cNvSpPr/>
          <p:nvPr/>
        </p:nvSpPr>
        <p:spPr>
          <a:xfrm>
            <a:off x="4281480" y="10155240"/>
            <a:ext cx="3274920" cy="53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F1978C6-8F8F-409C-9610-9B9BC105B95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6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93720"/>
            <a:ext cx="4565520" cy="3423960"/>
          </a:xfrm>
          <a:prstGeom prst="rect">
            <a:avLst/>
          </a:prstGeom>
        </p:spPr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960" cy="411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CustomShape 1_20"/>
          <p:cNvSpPr/>
          <p:nvPr/>
        </p:nvSpPr>
        <p:spPr>
          <a:xfrm>
            <a:off x="4281480" y="10155240"/>
            <a:ext cx="3274920" cy="53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F9B052E4-E618-419F-812B-A1BF3A829C7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6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93720"/>
            <a:ext cx="4565520" cy="3423960"/>
          </a:xfrm>
          <a:prstGeom prst="rect">
            <a:avLst/>
          </a:prstGeom>
        </p:spPr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960" cy="411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ustomShape 1_22"/>
          <p:cNvSpPr/>
          <p:nvPr/>
        </p:nvSpPr>
        <p:spPr>
          <a:xfrm>
            <a:off x="4281480" y="10155240"/>
            <a:ext cx="3274920" cy="53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B8F93C0-500F-4E08-B7F1-EE950F67C1A9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6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93720"/>
            <a:ext cx="4565520" cy="3423960"/>
          </a:xfrm>
          <a:prstGeom prst="rect">
            <a:avLst/>
          </a:prstGeom>
        </p:spPr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960" cy="411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Rectangle 9"/>
          <p:cNvSpPr txBox="1"/>
          <p:nvPr/>
        </p:nvSpPr>
        <p:spPr>
          <a:xfrm>
            <a:off x="4282200" y="1015524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93000"/>
              </a:lnSpc>
              <a:tabLst>
                <a:tab pos="723960" algn="l"/>
                <a:tab pos="1447920" algn="l"/>
                <a:tab pos="2171880" algn="l"/>
                <a:tab pos="2895480" algn="l"/>
              </a:tabLst>
            </a:pPr>
            <a:fld id="{633DE7A3-86EF-4AF5-A8FF-D1AAF7CBF8EA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Arial Unicode MS"/>
              </a:rPr>
              <a:t>44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648" name="Text Box 1_1"/>
          <p:cNvSpPr/>
          <p:nvPr/>
        </p:nvSpPr>
        <p:spPr>
          <a:xfrm>
            <a:off x="1387440" y="937080"/>
            <a:ext cx="5552280" cy="46882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9" name="PlaceHolder 1"/>
          <p:cNvSpPr>
            <a:spLocks noGrp="1"/>
          </p:cNvSpPr>
          <p:nvPr>
            <p:ph type="body"/>
          </p:nvPr>
        </p:nvSpPr>
        <p:spPr>
          <a:xfrm>
            <a:off x="857520" y="5585040"/>
            <a:ext cx="6854040" cy="5291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GB" sz="281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Rectangle 11"/>
          <p:cNvSpPr txBox="1"/>
          <p:nvPr/>
        </p:nvSpPr>
        <p:spPr>
          <a:xfrm>
            <a:off x="4282200" y="1015524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6012F2D-4E74-4CBE-9405-645F3A611B36}" type="slidenum">
              <a:rPr lang="en-GB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45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6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87880" y="892440"/>
            <a:ext cx="7391520" cy="4410000"/>
          </a:xfrm>
          <a:prstGeom prst="rect">
            <a:avLst/>
          </a:prstGeom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855360" y="5585040"/>
            <a:ext cx="6854040" cy="5187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GB" sz="328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3320" y="898200"/>
            <a:ext cx="5634720" cy="4482360"/>
          </a:xfrm>
          <a:prstGeom prst="rect">
            <a:avLst/>
          </a:prstGeom>
        </p:spPr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781920" y="5683680"/>
            <a:ext cx="6257880" cy="538164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216000" indent="-212760">
              <a:lnSpc>
                <a:spcPct val="100000"/>
              </a:lnSpc>
              <a:tabLst>
                <a:tab pos="0" algn="l"/>
              </a:tabLst>
            </a:pPr>
            <a:r>
              <a:rPr lang="en-GB" sz="2000" b="0" strike="noStrike" spc="-1">
                <a:latin typeface="Arial"/>
              </a:rPr>
              <a:t>14C production</a:t>
            </a:r>
          </a:p>
          <a:p>
            <a:pPr marL="216000" indent="-212760">
              <a:lnSpc>
                <a:spcPct val="100000"/>
              </a:lnSpc>
              <a:tabLst>
                <a:tab pos="0" algn="l"/>
              </a:tabLst>
            </a:pPr>
            <a:r>
              <a:rPr lang="en-GB" sz="2000" b="0" strike="noStrike" spc="-1">
                <a:latin typeface="Arial"/>
              </a:rPr>
              <a:t>Exchange with reservoirs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extShape 1_3"/>
          <p:cNvSpPr/>
          <p:nvPr/>
        </p:nvSpPr>
        <p:spPr>
          <a:xfrm>
            <a:off x="4282200" y="10155600"/>
            <a:ext cx="327456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0C64FD8-95E7-42F5-8699-4D58ADCF29D8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15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6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000" y="801720"/>
            <a:ext cx="5038560" cy="4007880"/>
          </a:xfrm>
          <a:prstGeom prst="rect">
            <a:avLst/>
          </a:prstGeom>
        </p:spPr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920">
              <a:lnSpc>
                <a:spcPct val="100000"/>
              </a:lnSpc>
              <a:tabLst>
                <a:tab pos="0" algn="l"/>
              </a:tabLst>
            </a:pPr>
            <a:r>
              <a:rPr lang="en-GB" sz="2000" b="0" strike="noStrike" spc="-1">
                <a:latin typeface="Arial"/>
              </a:rPr>
              <a:t>sample of acacia wood from the tomb of the pharaoh </a:t>
            </a:r>
            <a:r>
              <a:rPr lang="en-GB" sz="2000" b="0" u="sng" strike="noStrike" spc="-1">
                <a:solidFill>
                  <a:srgbClr val="000000"/>
                </a:solidFill>
                <a:uFillTx/>
                <a:latin typeface="Arial"/>
                <a:hlinkClick r:id="rId3"/>
              </a:rPr>
              <a:t>Zoser </a:t>
            </a: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(or Djoser; 3rd Dynasty, ca. 2700-2600 BC) was obtained and dated. Libby reasoned that since the half-life of C14 was 5568 years, they should obtain a C14 concentration of about 50% that which was found in living wood (see Libby, 1949 for further details). The results they obtained indicated this was the case. </a:t>
            </a: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TextShape 1_4"/>
          <p:cNvSpPr/>
          <p:nvPr/>
        </p:nvSpPr>
        <p:spPr>
          <a:xfrm>
            <a:off x="4282200" y="10155600"/>
            <a:ext cx="327456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F1079E7-EC2B-4BEC-8C35-435629B59F6A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22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6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000" y="801720"/>
            <a:ext cx="5038560" cy="4007880"/>
          </a:xfrm>
          <a:prstGeom prst="rect">
            <a:avLst/>
          </a:prstGeom>
        </p:spPr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4920">
              <a:lnSpc>
                <a:spcPct val="100000"/>
              </a:lnSpc>
              <a:tabLst>
                <a:tab pos="0" algn="l"/>
              </a:tabLst>
            </a:pPr>
            <a:r>
              <a:rPr lang="en-GB" sz="2000" b="0" strike="noStrike" spc="-1">
                <a:latin typeface="Arial"/>
              </a:rPr>
              <a:t>de Vries found that 17-th century wood had a 2% higher activity than 19th century wood.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TextShape 1_10"/>
          <p:cNvSpPr/>
          <p:nvPr/>
        </p:nvSpPr>
        <p:spPr>
          <a:xfrm>
            <a:off x="4282200" y="10155600"/>
            <a:ext cx="327456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625C2EC-2803-45D9-8610-13C457B21B64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23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6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000" y="801720"/>
            <a:ext cx="5038560" cy="4007880"/>
          </a:xfrm>
          <a:prstGeom prst="rect">
            <a:avLst/>
          </a:prstGeom>
        </p:spPr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extShape 1_7"/>
          <p:cNvSpPr/>
          <p:nvPr/>
        </p:nvSpPr>
        <p:spPr>
          <a:xfrm>
            <a:off x="4282200" y="10155600"/>
            <a:ext cx="3274560" cy="53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A8A636A-E67F-4D97-8BFB-4DA824DCFAF8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26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6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000" y="801720"/>
            <a:ext cx="5038560" cy="4007880"/>
          </a:xfrm>
          <a:prstGeom prst="rect">
            <a:avLst/>
          </a:prstGeom>
        </p:spPr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CustomShape 1_2"/>
          <p:cNvSpPr/>
          <p:nvPr/>
        </p:nvSpPr>
        <p:spPr>
          <a:xfrm>
            <a:off x="4281480" y="10155240"/>
            <a:ext cx="3274920" cy="53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5F77C6F5-C3A3-4C3C-9CF8-F9E11225ABD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36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6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93720"/>
            <a:ext cx="4565520" cy="3423960"/>
          </a:xfrm>
          <a:prstGeom prst="rect">
            <a:avLst/>
          </a:prstGeom>
        </p:spPr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960" cy="411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CustomShape 1_12"/>
          <p:cNvSpPr/>
          <p:nvPr/>
        </p:nvSpPr>
        <p:spPr>
          <a:xfrm>
            <a:off x="4281480" y="10155240"/>
            <a:ext cx="3274920" cy="53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3FB8C24-CC51-42ED-B807-E69E3990B511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6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93720"/>
            <a:ext cx="4565520" cy="3423960"/>
          </a:xfrm>
          <a:prstGeom prst="rect">
            <a:avLst/>
          </a:prstGeom>
        </p:spPr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960" cy="411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ustomShape 1_16"/>
          <p:cNvSpPr/>
          <p:nvPr/>
        </p:nvSpPr>
        <p:spPr>
          <a:xfrm>
            <a:off x="4281480" y="10155240"/>
            <a:ext cx="3274920" cy="53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6D12DE2-BB9E-43DE-9AA0-012B587946C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6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93720"/>
            <a:ext cx="4565520" cy="3423960"/>
          </a:xfrm>
          <a:prstGeom prst="rect">
            <a:avLst/>
          </a:prstGeom>
        </p:spPr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960" cy="411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4360" cy="5081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 type="body"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1" name="PlaceHolder 5"/>
          <p:cNvSpPr>
            <a:spLocks noGrp="1"/>
          </p:cNvSpPr>
          <p:nvPr>
            <p:ph type="body"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2" name="PlaceHolder 6"/>
          <p:cNvSpPr>
            <a:spLocks noGrp="1"/>
          </p:cNvSpPr>
          <p:nvPr>
            <p:ph type="body"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3" name="PlaceHolder 7"/>
          <p:cNvSpPr>
            <a:spLocks noGrp="1"/>
          </p:cNvSpPr>
          <p:nvPr>
            <p:ph type="body"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4360" cy="5081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4360" cy="5081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4360" cy="5081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4360" cy="5081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4360" cy="5081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 type="body"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7"/>
          <p:cNvSpPr>
            <a:spLocks noGrp="1"/>
          </p:cNvSpPr>
          <p:nvPr>
            <p:ph type="body"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4360" cy="5081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 type="body"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5" name="PlaceHolder 7"/>
          <p:cNvSpPr>
            <a:spLocks noGrp="1"/>
          </p:cNvSpPr>
          <p:nvPr>
            <p:ph type="body"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4360" cy="5081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 type="body"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 type="body"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4360" cy="5081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503640" y="3044520"/>
            <a:ext cx="907236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4" name="PlaceHolder 4"/>
          <p:cNvSpPr>
            <a:spLocks noGrp="1"/>
          </p:cNvSpPr>
          <p:nvPr>
            <p:ph type="body"/>
          </p:nvPr>
        </p:nvSpPr>
        <p:spPr>
          <a:xfrm>
            <a:off x="50364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5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728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 type="body"/>
          </p:nvPr>
        </p:nvSpPr>
        <p:spPr>
          <a:xfrm>
            <a:off x="66387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 type="body"/>
          </p:nvPr>
        </p:nvSpPr>
        <p:spPr>
          <a:xfrm>
            <a:off x="50364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1" name="PlaceHolder 6"/>
          <p:cNvSpPr>
            <a:spLocks noGrp="1"/>
          </p:cNvSpPr>
          <p:nvPr>
            <p:ph type="body"/>
          </p:nvPr>
        </p:nvSpPr>
        <p:spPr>
          <a:xfrm>
            <a:off x="35712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2" name="PlaceHolder 7"/>
          <p:cNvSpPr>
            <a:spLocks noGrp="1"/>
          </p:cNvSpPr>
          <p:nvPr>
            <p:ph type="body"/>
          </p:nvPr>
        </p:nvSpPr>
        <p:spPr>
          <a:xfrm>
            <a:off x="66387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74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32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>
            <a:fillToRect l="25000" t="25000" r="75000" b="7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"/>
          <p:cNvGrpSpPr/>
          <p:nvPr/>
        </p:nvGrpSpPr>
        <p:grpSpPr>
          <a:xfrm>
            <a:off x="0" y="188640"/>
            <a:ext cx="2181240" cy="5486040"/>
            <a:chOff x="0" y="188640"/>
            <a:chExt cx="2181240" cy="5486040"/>
          </a:xfrm>
        </p:grpSpPr>
        <p:sp>
          <p:nvSpPr>
            <p:cNvPr id="153" name="CustomShape 2"/>
            <p:cNvSpPr/>
            <p:nvPr/>
          </p:nvSpPr>
          <p:spPr>
            <a:xfrm>
              <a:off x="0" y="2128320"/>
              <a:ext cx="74160" cy="515160"/>
            </a:xfrm>
            <a:custGeom>
              <a:avLst/>
              <a:gdLst/>
              <a:ahLst/>
              <a:cxn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" name="CustomShape 3"/>
            <p:cNvSpPr/>
            <p:nvPr/>
          </p:nvSpPr>
          <p:spPr>
            <a:xfrm>
              <a:off x="98640" y="2609280"/>
              <a:ext cx="492480" cy="1917360"/>
            </a:xfrm>
            <a:custGeom>
              <a:avLst/>
              <a:gdLst/>
              <a:ahLst/>
              <a:cxn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" name="CustomShape 4"/>
            <p:cNvSpPr/>
            <p:nvPr/>
          </p:nvSpPr>
          <p:spPr>
            <a:xfrm>
              <a:off x="618120" y="4502880"/>
              <a:ext cx="464040" cy="1171800"/>
            </a:xfrm>
            <a:custGeom>
              <a:avLst/>
              <a:gdLst/>
              <a:ahLst/>
              <a:cxn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" name="CustomShape 5"/>
            <p:cNvSpPr/>
            <p:nvPr/>
          </p:nvSpPr>
          <p:spPr>
            <a:xfrm>
              <a:off x="735120" y="5376960"/>
              <a:ext cx="128520" cy="297720"/>
            </a:xfrm>
            <a:custGeom>
              <a:avLst/>
              <a:gdLst/>
              <a:ahLst/>
              <a:cxn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" name="CustomShape 6"/>
            <p:cNvSpPr/>
            <p:nvPr/>
          </p:nvSpPr>
          <p:spPr>
            <a:xfrm>
              <a:off x="77040" y="2646000"/>
              <a:ext cx="626760" cy="2749680"/>
            </a:xfrm>
            <a:custGeom>
              <a:avLst/>
              <a:gdLst/>
              <a:ahLst/>
              <a:cxn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" name="CustomShape 7"/>
            <p:cNvSpPr/>
            <p:nvPr/>
          </p:nvSpPr>
          <p:spPr>
            <a:xfrm>
              <a:off x="17280" y="188640"/>
              <a:ext cx="78480" cy="2418120"/>
            </a:xfrm>
            <a:custGeom>
              <a:avLst/>
              <a:gdLst/>
              <a:ahLst/>
              <a:cxn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" name="CustomShape 8"/>
            <p:cNvSpPr/>
            <p:nvPr/>
          </p:nvSpPr>
          <p:spPr>
            <a:xfrm>
              <a:off x="60120" y="2433600"/>
              <a:ext cx="57240" cy="40572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" name="CustomShape 9"/>
            <p:cNvSpPr/>
            <p:nvPr/>
          </p:nvSpPr>
          <p:spPr>
            <a:xfrm>
              <a:off x="589680" y="4529160"/>
              <a:ext cx="142560" cy="845280"/>
            </a:xfrm>
            <a:custGeom>
              <a:avLst/>
              <a:gdLst/>
              <a:ahLst/>
              <a:cxn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" name="CustomShape 10"/>
            <p:cNvSpPr/>
            <p:nvPr/>
          </p:nvSpPr>
          <p:spPr>
            <a:xfrm>
              <a:off x="594000" y="1156320"/>
              <a:ext cx="1587240" cy="3344040"/>
            </a:xfrm>
            <a:custGeom>
              <a:avLst/>
              <a:gdLst/>
              <a:ahLst/>
              <a:cxn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" name="CustomShape 11"/>
            <p:cNvSpPr/>
            <p:nvPr/>
          </p:nvSpPr>
          <p:spPr>
            <a:xfrm>
              <a:off x="706680" y="5398200"/>
              <a:ext cx="121320" cy="276480"/>
            </a:xfrm>
            <a:custGeom>
              <a:avLst/>
              <a:gdLst/>
              <a:ahLst/>
              <a:cxn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" name="CustomShape 12"/>
            <p:cNvSpPr/>
            <p:nvPr/>
          </p:nvSpPr>
          <p:spPr>
            <a:xfrm>
              <a:off x="589680" y="4430880"/>
              <a:ext cx="25560" cy="18036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" name="CustomShape 13"/>
            <p:cNvSpPr/>
            <p:nvPr/>
          </p:nvSpPr>
          <p:spPr>
            <a:xfrm>
              <a:off x="650880" y="5162400"/>
              <a:ext cx="180000" cy="512280"/>
            </a:xfrm>
            <a:custGeom>
              <a:avLst/>
              <a:gdLst/>
              <a:ahLst/>
              <a:cxn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65" name="Group 14"/>
          <p:cNvGrpSpPr/>
          <p:nvPr/>
        </p:nvGrpSpPr>
        <p:grpSpPr>
          <a:xfrm>
            <a:off x="22320" y="0"/>
            <a:ext cx="2149200" cy="5663160"/>
            <a:chOff x="22320" y="0"/>
            <a:chExt cx="2149200" cy="5663160"/>
          </a:xfrm>
        </p:grpSpPr>
        <p:sp>
          <p:nvSpPr>
            <p:cNvPr id="166" name="CustomShape 15"/>
            <p:cNvSpPr/>
            <p:nvPr/>
          </p:nvSpPr>
          <p:spPr>
            <a:xfrm>
              <a:off x="22320" y="0"/>
              <a:ext cx="448560" cy="3636360"/>
            </a:xfrm>
            <a:custGeom>
              <a:avLst/>
              <a:gdLst/>
              <a:ahLst/>
              <a:cxn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" name="CustomShape 16"/>
            <p:cNvSpPr/>
            <p:nvPr/>
          </p:nvSpPr>
          <p:spPr>
            <a:xfrm>
              <a:off x="499680" y="3568680"/>
              <a:ext cx="383760" cy="1303920"/>
            </a:xfrm>
            <a:custGeom>
              <a:avLst/>
              <a:gdLst/>
              <a:ahLst/>
              <a:cxn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" name="CustomShape 17"/>
            <p:cNvSpPr/>
            <p:nvPr/>
          </p:nvSpPr>
          <p:spPr>
            <a:xfrm>
              <a:off x="916200" y="4846680"/>
              <a:ext cx="390960" cy="816480"/>
            </a:xfrm>
            <a:custGeom>
              <a:avLst/>
              <a:gdLst/>
              <a:ahLst/>
              <a:cxn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CustomShape 18"/>
            <p:cNvSpPr/>
            <p:nvPr/>
          </p:nvSpPr>
          <p:spPr>
            <a:xfrm>
              <a:off x="473760" y="3608280"/>
              <a:ext cx="501120" cy="1845720"/>
            </a:xfrm>
            <a:custGeom>
              <a:avLst/>
              <a:gdLst/>
              <a:ahLst/>
              <a:cxn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CustomShape 19"/>
            <p:cNvSpPr/>
            <p:nvPr/>
          </p:nvSpPr>
          <p:spPr>
            <a:xfrm>
              <a:off x="424440" y="1065960"/>
              <a:ext cx="156240" cy="2500200"/>
            </a:xfrm>
            <a:custGeom>
              <a:avLst/>
              <a:gdLst/>
              <a:ahLst/>
              <a:cxn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CustomShape 20"/>
            <p:cNvSpPr/>
            <p:nvPr/>
          </p:nvSpPr>
          <p:spPr>
            <a:xfrm>
              <a:off x="1012680" y="5432760"/>
              <a:ext cx="119520" cy="230400"/>
            </a:xfrm>
            <a:custGeom>
              <a:avLst/>
              <a:gdLst/>
              <a:ahLst/>
              <a:cxn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CustomShape 21"/>
            <p:cNvSpPr/>
            <p:nvPr/>
          </p:nvSpPr>
          <p:spPr>
            <a:xfrm>
              <a:off x="456120" y="3395880"/>
              <a:ext cx="72360" cy="42048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CustomShape 22"/>
            <p:cNvSpPr/>
            <p:nvPr/>
          </p:nvSpPr>
          <p:spPr>
            <a:xfrm>
              <a:off x="886680" y="2600640"/>
              <a:ext cx="1284840" cy="2243520"/>
            </a:xfrm>
            <a:custGeom>
              <a:avLst/>
              <a:gdLst/>
              <a:ahLst/>
              <a:cxn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CustomShape 23"/>
            <p:cNvSpPr/>
            <p:nvPr/>
          </p:nvSpPr>
          <p:spPr>
            <a:xfrm>
              <a:off x="977400" y="5456520"/>
              <a:ext cx="107280" cy="206640"/>
            </a:xfrm>
            <a:custGeom>
              <a:avLst/>
              <a:gdLst/>
              <a:ahLst/>
              <a:cxn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" name="CustomShape 24"/>
            <p:cNvSpPr/>
            <p:nvPr/>
          </p:nvSpPr>
          <p:spPr>
            <a:xfrm>
              <a:off x="886680" y="4875120"/>
              <a:ext cx="123120" cy="555120"/>
            </a:xfrm>
            <a:custGeom>
              <a:avLst/>
              <a:gdLst/>
              <a:ahLst/>
              <a:cxn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CustomShape 25"/>
            <p:cNvSpPr/>
            <p:nvPr/>
          </p:nvSpPr>
          <p:spPr>
            <a:xfrm>
              <a:off x="886680" y="4772520"/>
              <a:ext cx="32040" cy="18576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CustomShape 26"/>
            <p:cNvSpPr/>
            <p:nvPr/>
          </p:nvSpPr>
          <p:spPr>
            <a:xfrm>
              <a:off x="916200" y="5226840"/>
              <a:ext cx="189720" cy="436320"/>
            </a:xfrm>
            <a:custGeom>
              <a:avLst/>
              <a:gdLst/>
              <a:ahLst/>
              <a:cxn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78" name="CustomShape 27"/>
          <p:cNvSpPr/>
          <p:nvPr/>
        </p:nvSpPr>
        <p:spPr>
          <a:xfrm>
            <a:off x="360" y="360"/>
            <a:ext cx="198720" cy="5667480"/>
          </a:xfrm>
          <a:prstGeom prst="rect">
            <a:avLst/>
          </a:prstGeom>
          <a:solidFill>
            <a:srgbClr val="766F54"/>
          </a:solidFill>
          <a:ln w="9360">
            <a:noFill/>
          </a:ln>
          <a:effectLst>
            <a:outerShdw blurRad="38160" dist="25560" dir="5400000">
              <a:srgbClr val="000000">
                <a:alpha val="2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28"/>
          <p:cNvSpPr/>
          <p:nvPr/>
        </p:nvSpPr>
        <p:spPr>
          <a:xfrm flipV="1">
            <a:off x="360" y="581760"/>
            <a:ext cx="1494720" cy="417600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rgbClr val="A5301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7236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364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4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32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979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65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65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65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65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>
            <a:fillToRect l="25000" t="25000" r="75000" b="7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1"/>
          <p:cNvGrpSpPr/>
          <p:nvPr/>
        </p:nvGrpSpPr>
        <p:grpSpPr>
          <a:xfrm>
            <a:off x="0" y="189000"/>
            <a:ext cx="2182680" cy="5488200"/>
            <a:chOff x="0" y="189000"/>
            <a:chExt cx="2182680" cy="5488200"/>
          </a:xfrm>
        </p:grpSpPr>
        <p:sp>
          <p:nvSpPr>
            <p:cNvPr id="257" name="CustomShape 2"/>
            <p:cNvSpPr/>
            <p:nvPr/>
          </p:nvSpPr>
          <p:spPr>
            <a:xfrm>
              <a:off x="0" y="2129040"/>
              <a:ext cx="75600" cy="516600"/>
            </a:xfrm>
            <a:custGeom>
              <a:avLst/>
              <a:gdLst/>
              <a:ahLst/>
              <a:cxn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" name="CustomShape 3"/>
            <p:cNvSpPr/>
            <p:nvPr/>
          </p:nvSpPr>
          <p:spPr>
            <a:xfrm>
              <a:off x="98640" y="2610000"/>
              <a:ext cx="493920" cy="1919160"/>
            </a:xfrm>
            <a:custGeom>
              <a:avLst/>
              <a:gdLst/>
              <a:ahLst/>
              <a:cxn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" name="CustomShape 4"/>
            <p:cNvSpPr/>
            <p:nvPr/>
          </p:nvSpPr>
          <p:spPr>
            <a:xfrm>
              <a:off x="618120" y="4503960"/>
              <a:ext cx="465480" cy="1173240"/>
            </a:xfrm>
            <a:custGeom>
              <a:avLst/>
              <a:gdLst/>
              <a:ahLst/>
              <a:cxn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CustomShape 5"/>
            <p:cNvSpPr/>
            <p:nvPr/>
          </p:nvSpPr>
          <p:spPr>
            <a:xfrm>
              <a:off x="735120" y="5378040"/>
              <a:ext cx="129960" cy="299160"/>
            </a:xfrm>
            <a:custGeom>
              <a:avLst/>
              <a:gdLst/>
              <a:ahLst/>
              <a:cxn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" name="CustomShape 6"/>
            <p:cNvSpPr/>
            <p:nvPr/>
          </p:nvSpPr>
          <p:spPr>
            <a:xfrm>
              <a:off x="77040" y="2646720"/>
              <a:ext cx="628200" cy="2751480"/>
            </a:xfrm>
            <a:custGeom>
              <a:avLst/>
              <a:gdLst/>
              <a:ahLst/>
              <a:cxn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" name="CustomShape 7"/>
            <p:cNvSpPr/>
            <p:nvPr/>
          </p:nvSpPr>
          <p:spPr>
            <a:xfrm>
              <a:off x="17280" y="189000"/>
              <a:ext cx="79920" cy="2419920"/>
            </a:xfrm>
            <a:custGeom>
              <a:avLst/>
              <a:gdLst/>
              <a:ahLst/>
              <a:cxn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" name="CustomShape 8"/>
            <p:cNvSpPr/>
            <p:nvPr/>
          </p:nvSpPr>
          <p:spPr>
            <a:xfrm>
              <a:off x="60120" y="2434320"/>
              <a:ext cx="58680" cy="40716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" name="CustomShape 9"/>
            <p:cNvSpPr/>
            <p:nvPr/>
          </p:nvSpPr>
          <p:spPr>
            <a:xfrm>
              <a:off x="589680" y="4530240"/>
              <a:ext cx="144000" cy="846720"/>
            </a:xfrm>
            <a:custGeom>
              <a:avLst/>
              <a:gdLst/>
              <a:ahLst/>
              <a:cxn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" name="CustomShape 10"/>
            <p:cNvSpPr/>
            <p:nvPr/>
          </p:nvSpPr>
          <p:spPr>
            <a:xfrm>
              <a:off x="594000" y="1156680"/>
              <a:ext cx="1588680" cy="3346200"/>
            </a:xfrm>
            <a:custGeom>
              <a:avLst/>
              <a:gdLst/>
              <a:ahLst/>
              <a:cxn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" name="CustomShape 11"/>
            <p:cNvSpPr/>
            <p:nvPr/>
          </p:nvSpPr>
          <p:spPr>
            <a:xfrm>
              <a:off x="706680" y="5399280"/>
              <a:ext cx="122760" cy="277920"/>
            </a:xfrm>
            <a:custGeom>
              <a:avLst/>
              <a:gdLst/>
              <a:ahLst/>
              <a:cxn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7" name="CustomShape 12"/>
            <p:cNvSpPr/>
            <p:nvPr/>
          </p:nvSpPr>
          <p:spPr>
            <a:xfrm>
              <a:off x="589680" y="4431600"/>
              <a:ext cx="27000" cy="18216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CustomShape 13"/>
            <p:cNvSpPr/>
            <p:nvPr/>
          </p:nvSpPr>
          <p:spPr>
            <a:xfrm>
              <a:off x="650880" y="5163480"/>
              <a:ext cx="181440" cy="513720"/>
            </a:xfrm>
            <a:custGeom>
              <a:avLst/>
              <a:gdLst/>
              <a:ahLst/>
              <a:cxn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69" name="Group 14"/>
          <p:cNvGrpSpPr/>
          <p:nvPr/>
        </p:nvGrpSpPr>
        <p:grpSpPr>
          <a:xfrm>
            <a:off x="22680" y="0"/>
            <a:ext cx="2150640" cy="5665320"/>
            <a:chOff x="22680" y="0"/>
            <a:chExt cx="2150640" cy="5665320"/>
          </a:xfrm>
        </p:grpSpPr>
        <p:sp>
          <p:nvSpPr>
            <p:cNvPr id="270" name="CustomShape 15"/>
            <p:cNvSpPr/>
            <p:nvPr/>
          </p:nvSpPr>
          <p:spPr>
            <a:xfrm>
              <a:off x="22680" y="0"/>
              <a:ext cx="450000" cy="3638160"/>
            </a:xfrm>
            <a:custGeom>
              <a:avLst/>
              <a:gdLst/>
              <a:ahLst/>
              <a:cxn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CustomShape 16"/>
            <p:cNvSpPr/>
            <p:nvPr/>
          </p:nvSpPr>
          <p:spPr>
            <a:xfrm>
              <a:off x="500040" y="3569040"/>
              <a:ext cx="385200" cy="1305720"/>
            </a:xfrm>
            <a:custGeom>
              <a:avLst/>
              <a:gdLst/>
              <a:ahLst/>
              <a:cxn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CustomShape 17"/>
            <p:cNvSpPr/>
            <p:nvPr/>
          </p:nvSpPr>
          <p:spPr>
            <a:xfrm>
              <a:off x="916560" y="4847400"/>
              <a:ext cx="392400" cy="817920"/>
            </a:xfrm>
            <a:custGeom>
              <a:avLst/>
              <a:gdLst/>
              <a:ahLst/>
              <a:cxn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CustomShape 18"/>
            <p:cNvSpPr/>
            <p:nvPr/>
          </p:nvSpPr>
          <p:spPr>
            <a:xfrm>
              <a:off x="474120" y="3608640"/>
              <a:ext cx="502560" cy="1847520"/>
            </a:xfrm>
            <a:custGeom>
              <a:avLst/>
              <a:gdLst/>
              <a:ahLst/>
              <a:cxn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CustomShape 19"/>
            <p:cNvSpPr/>
            <p:nvPr/>
          </p:nvSpPr>
          <p:spPr>
            <a:xfrm>
              <a:off x="424800" y="1065960"/>
              <a:ext cx="157680" cy="2502000"/>
            </a:xfrm>
            <a:custGeom>
              <a:avLst/>
              <a:gdLst/>
              <a:ahLst/>
              <a:cxn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CustomShape 20"/>
            <p:cNvSpPr/>
            <p:nvPr/>
          </p:nvSpPr>
          <p:spPr>
            <a:xfrm>
              <a:off x="1013040" y="5433480"/>
              <a:ext cx="120960" cy="231840"/>
            </a:xfrm>
            <a:custGeom>
              <a:avLst/>
              <a:gdLst/>
              <a:ahLst/>
              <a:cxn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CustomShape 21"/>
            <p:cNvSpPr/>
            <p:nvPr/>
          </p:nvSpPr>
          <p:spPr>
            <a:xfrm>
              <a:off x="456480" y="3396240"/>
              <a:ext cx="73800" cy="42192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CustomShape 22"/>
            <p:cNvSpPr/>
            <p:nvPr/>
          </p:nvSpPr>
          <p:spPr>
            <a:xfrm>
              <a:off x="887040" y="2601000"/>
              <a:ext cx="1286280" cy="2245320"/>
            </a:xfrm>
            <a:custGeom>
              <a:avLst/>
              <a:gdLst/>
              <a:ahLst/>
              <a:cxn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CustomShape 23"/>
            <p:cNvSpPr/>
            <p:nvPr/>
          </p:nvSpPr>
          <p:spPr>
            <a:xfrm>
              <a:off x="977760" y="5457240"/>
              <a:ext cx="108720" cy="208080"/>
            </a:xfrm>
            <a:custGeom>
              <a:avLst/>
              <a:gdLst/>
              <a:ahLst/>
              <a:cxn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" name="CustomShape 24"/>
            <p:cNvSpPr/>
            <p:nvPr/>
          </p:nvSpPr>
          <p:spPr>
            <a:xfrm>
              <a:off x="887040" y="4875840"/>
              <a:ext cx="124560" cy="556560"/>
            </a:xfrm>
            <a:custGeom>
              <a:avLst/>
              <a:gdLst/>
              <a:ahLst/>
              <a:cxn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" name="CustomShape 25"/>
            <p:cNvSpPr/>
            <p:nvPr/>
          </p:nvSpPr>
          <p:spPr>
            <a:xfrm>
              <a:off x="887040" y="4773240"/>
              <a:ext cx="33480" cy="18720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" name="CustomShape 26"/>
            <p:cNvSpPr/>
            <p:nvPr/>
          </p:nvSpPr>
          <p:spPr>
            <a:xfrm>
              <a:off x="916560" y="5227560"/>
              <a:ext cx="191160" cy="437760"/>
            </a:xfrm>
            <a:custGeom>
              <a:avLst/>
              <a:gdLst/>
              <a:ahLst/>
              <a:cxn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2" name="CustomShape 27"/>
          <p:cNvSpPr/>
          <p:nvPr/>
        </p:nvSpPr>
        <p:spPr>
          <a:xfrm>
            <a:off x="0" y="0"/>
            <a:ext cx="200160" cy="5669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60" dist="2556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28"/>
          <p:cNvSpPr/>
          <p:nvPr/>
        </p:nvSpPr>
        <p:spPr>
          <a:xfrm flipV="1">
            <a:off x="0" y="585720"/>
            <a:ext cx="1496160" cy="419040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33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06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84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1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5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5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5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5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4360" cy="10958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dt"/>
          </p:nvPr>
        </p:nvSpPr>
        <p:spPr>
          <a:xfrm>
            <a:off x="692640" y="5256000"/>
            <a:ext cx="2268000" cy="301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F3CE0405-B54C-4946-825F-C5FB9C579AF0}" type="datetime">
              <a:rPr lang="en-GB" sz="1200" b="0" strike="noStrike" spc="-1">
                <a:solidFill>
                  <a:srgbClr val="8B8B8B"/>
                </a:solidFill>
                <a:latin typeface="Calibri"/>
              </a:rPr>
              <a:t>04/09/2021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ftr"/>
          </p:nvPr>
        </p:nvSpPr>
        <p:spPr>
          <a:xfrm>
            <a:off x="3339000" y="5256000"/>
            <a:ext cx="3402000" cy="301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sldNum"/>
          </p:nvPr>
        </p:nvSpPr>
        <p:spPr>
          <a:xfrm>
            <a:off x="7119000" y="5256000"/>
            <a:ext cx="2268000" cy="301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7B4727C-0D98-4BC1-A9F0-1A8C401A24F5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16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2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6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7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9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9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5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5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5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dt"/>
          </p:nvPr>
        </p:nvSpPr>
        <p:spPr>
          <a:xfrm>
            <a:off x="692640" y="5256000"/>
            <a:ext cx="2268000" cy="301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0661E64-C282-42AF-B323-300D2A3B7618}" type="datetime">
              <a:rPr lang="en-GB" sz="1200" b="0" strike="noStrike" spc="-1">
                <a:solidFill>
                  <a:srgbClr val="8B8B8B"/>
                </a:solidFill>
                <a:latin typeface="Calibri"/>
              </a:rPr>
              <a:t>04/09/2021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ftr"/>
          </p:nvPr>
        </p:nvSpPr>
        <p:spPr>
          <a:xfrm>
            <a:off x="3339000" y="5256000"/>
            <a:ext cx="3402000" cy="301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sldNum"/>
          </p:nvPr>
        </p:nvSpPr>
        <p:spPr>
          <a:xfrm>
            <a:off x="7119000" y="5256000"/>
            <a:ext cx="2268000" cy="301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D5C3CCE-20BA-4E5C-A0F1-E37A36884640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7236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74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67" name="PlaceHolder 5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236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16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2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6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7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9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9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5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5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5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9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ctangle 409"/>
          <p:cNvSpPr/>
          <p:nvPr/>
        </p:nvSpPr>
        <p:spPr>
          <a:xfrm>
            <a:off x="504000" y="133200"/>
            <a:ext cx="9070920" cy="24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GSA Short Course</a:t>
            </a:r>
            <a:br/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Age-Depth Modeling</a:t>
            </a:r>
            <a:br/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of Sedimentary Deposits</a:t>
            </a:r>
            <a:br/>
            <a:endParaRPr lang="en-GB" sz="4400" b="0" strike="noStrike" spc="-1">
              <a:latin typeface="Arial"/>
            </a:endParaRPr>
          </a:p>
        </p:txBody>
      </p:sp>
      <p:sp>
        <p:nvSpPr>
          <p:cNvPr id="411" name="Rectangle 410"/>
          <p:cNvSpPr/>
          <p:nvPr/>
        </p:nvSpPr>
        <p:spPr>
          <a:xfrm>
            <a:off x="504000" y="1752120"/>
            <a:ext cx="9070920" cy="3287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Session 1</a:t>
            </a:r>
            <a:endParaRPr lang="en-GB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3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Radiocarbon dating and calibration</a:t>
            </a:r>
            <a:endParaRPr lang="en-GB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3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Intro to age-modeling</a:t>
            </a:r>
            <a:endParaRPr lang="en-GB" sz="3200" b="0" strike="noStrike" spc="-1">
              <a:latin typeface="Arial"/>
            </a:endParaRPr>
          </a:p>
        </p:txBody>
      </p:sp>
      <p:pic>
        <p:nvPicPr>
          <p:cNvPr id="412" name="Picture 411"/>
          <p:cNvPicPr/>
          <p:nvPr/>
        </p:nvPicPr>
        <p:blipFill>
          <a:blip r:embed="rId2"/>
          <a:stretch/>
        </p:blipFill>
        <p:spPr>
          <a:xfrm>
            <a:off x="6671880" y="4320000"/>
            <a:ext cx="3407760" cy="1350360"/>
          </a:xfrm>
          <a:prstGeom prst="rect">
            <a:avLst/>
          </a:prstGeom>
          <a:ln w="0">
            <a:noFill/>
          </a:ln>
        </p:spPr>
      </p:pic>
      <p:pic>
        <p:nvPicPr>
          <p:cNvPr id="413" name="Picture 412"/>
          <p:cNvPicPr/>
          <p:nvPr/>
        </p:nvPicPr>
        <p:blipFill>
          <a:blip r:embed="rId3"/>
          <a:stretch/>
        </p:blipFill>
        <p:spPr>
          <a:xfrm>
            <a:off x="2778120" y="4428000"/>
            <a:ext cx="3380040" cy="1170360"/>
          </a:xfrm>
          <a:prstGeom prst="rect">
            <a:avLst/>
          </a:prstGeom>
          <a:ln w="0">
            <a:noFill/>
          </a:ln>
        </p:spPr>
      </p:pic>
      <p:pic>
        <p:nvPicPr>
          <p:cNvPr id="414" name="Picture 413"/>
          <p:cNvPicPr/>
          <p:nvPr/>
        </p:nvPicPr>
        <p:blipFill>
          <a:blip r:embed="rId4"/>
          <a:stretch/>
        </p:blipFill>
        <p:spPr>
          <a:xfrm>
            <a:off x="144000" y="4680000"/>
            <a:ext cx="2338560" cy="843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Picture 437"/>
          <p:cNvPicPr/>
          <p:nvPr/>
        </p:nvPicPr>
        <p:blipFill>
          <a:blip r:embed="rId2"/>
          <a:stretch/>
        </p:blipFill>
        <p:spPr>
          <a:xfrm>
            <a:off x="2225880" y="5760"/>
            <a:ext cx="5514120" cy="5514120"/>
          </a:xfrm>
          <a:prstGeom prst="rect">
            <a:avLst/>
          </a:prstGeom>
          <a:ln w="0">
            <a:noFill/>
          </a:ln>
        </p:spPr>
      </p:pic>
      <p:sp>
        <p:nvSpPr>
          <p:cNvPr id="439" name="TextBox 438"/>
          <p:cNvSpPr txBox="1"/>
          <p:nvPr/>
        </p:nvSpPr>
        <p:spPr>
          <a:xfrm>
            <a:off x="7018920" y="5365800"/>
            <a:ext cx="306108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https://maarten14c.github.io/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roup 1"/>
          <p:cNvGrpSpPr/>
          <p:nvPr/>
        </p:nvGrpSpPr>
        <p:grpSpPr>
          <a:xfrm>
            <a:off x="2352240" y="188640"/>
            <a:ext cx="5035320" cy="1855080"/>
            <a:chOff x="2352240" y="188640"/>
            <a:chExt cx="5035320" cy="1855080"/>
          </a:xfrm>
        </p:grpSpPr>
        <p:sp>
          <p:nvSpPr>
            <p:cNvPr id="441" name="CustomShape 2_0"/>
            <p:cNvSpPr/>
            <p:nvPr/>
          </p:nvSpPr>
          <p:spPr>
            <a:xfrm>
              <a:off x="2352240" y="188640"/>
              <a:ext cx="1760400" cy="185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2800" b="1" strike="noStrike" spc="-1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lang="en-GB" sz="2800" b="1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N + n</a:t>
              </a:r>
              <a:endParaRPr lang="en-GB" sz="2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GB" sz="2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2800" b="1" strike="noStrike" spc="-1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lang="en-GB" sz="2800" b="1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C + O</a:t>
              </a:r>
              <a:r>
                <a:rPr lang="en-GB" sz="2800" b="1" strike="noStrike" spc="-1" baseline="-25000">
                  <a:solidFill>
                    <a:srgbClr val="FF0000"/>
                  </a:solidFill>
                  <a:latin typeface="Arial"/>
                  <a:ea typeface="DejaVu Sans"/>
                </a:rPr>
                <a:t>2</a:t>
              </a:r>
              <a:endParaRPr lang="en-GB" sz="2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GB" sz="2800" b="0" strike="noStrike" spc="-1">
                <a:latin typeface="Arial"/>
              </a:endParaRPr>
            </a:p>
          </p:txBody>
        </p:sp>
        <p:sp>
          <p:nvSpPr>
            <p:cNvPr id="442" name="CustomShape 3_0"/>
            <p:cNvSpPr/>
            <p:nvPr/>
          </p:nvSpPr>
          <p:spPr>
            <a:xfrm>
              <a:off x="4367880" y="233280"/>
              <a:ext cx="3019680" cy="136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2800" b="1" strike="noStrike" spc="-1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lang="en-GB" sz="2800" b="1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C + p</a:t>
              </a:r>
              <a:endParaRPr lang="en-GB" sz="2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GB" sz="2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GB" sz="2800" b="0" strike="noStrike" spc="-1">
                <a:latin typeface="Arial"/>
              </a:endParaRPr>
            </a:p>
          </p:txBody>
        </p:sp>
        <p:sp>
          <p:nvSpPr>
            <p:cNvPr id="443" name="CustomShape 4_1"/>
            <p:cNvSpPr/>
            <p:nvPr/>
          </p:nvSpPr>
          <p:spPr>
            <a:xfrm>
              <a:off x="4115880" y="1259640"/>
              <a:ext cx="2484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CustomShape 5_1"/>
            <p:cNvSpPr/>
            <p:nvPr/>
          </p:nvSpPr>
          <p:spPr>
            <a:xfrm>
              <a:off x="4032000" y="503640"/>
              <a:ext cx="2480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45" name="CustomShape 6_1"/>
          <p:cNvSpPr/>
          <p:nvPr/>
        </p:nvSpPr>
        <p:spPr>
          <a:xfrm>
            <a:off x="360" y="0"/>
            <a:ext cx="243180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Cosmic rays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446" name="Picture 8_0"/>
          <p:cNvPicPr/>
          <p:nvPr/>
        </p:nvPicPr>
        <p:blipFill>
          <a:blip r:embed="rId3"/>
          <a:srcRect l="14066" t="17315" b="23295"/>
          <a:stretch/>
        </p:blipFill>
        <p:spPr>
          <a:xfrm>
            <a:off x="0" y="1715040"/>
            <a:ext cx="10074960" cy="3951000"/>
          </a:xfrm>
          <a:prstGeom prst="rect">
            <a:avLst/>
          </a:prstGeom>
          <a:ln w="0">
            <a:noFill/>
          </a:ln>
        </p:spPr>
      </p:pic>
      <p:sp>
        <p:nvSpPr>
          <p:cNvPr id="447" name="Line 7_1"/>
          <p:cNvSpPr/>
          <p:nvPr/>
        </p:nvSpPr>
        <p:spPr>
          <a:xfrm>
            <a:off x="6215040" y="1511640"/>
            <a:ext cx="2687400" cy="1889640"/>
          </a:xfrm>
          <a:prstGeom prst="line">
            <a:avLst/>
          </a:prstGeom>
          <a:ln w="38160">
            <a:solidFill>
              <a:srgbClr val="FF33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8" name="Line 8_1"/>
          <p:cNvSpPr/>
          <p:nvPr/>
        </p:nvSpPr>
        <p:spPr>
          <a:xfrm flipH="1">
            <a:off x="8231040" y="3778920"/>
            <a:ext cx="936000" cy="94680"/>
          </a:xfrm>
          <a:prstGeom prst="line">
            <a:avLst/>
          </a:prstGeom>
          <a:ln w="38160">
            <a:solidFill>
              <a:srgbClr val="FF33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9" name="CustomShape 9_1"/>
          <p:cNvSpPr/>
          <p:nvPr/>
        </p:nvSpPr>
        <p:spPr>
          <a:xfrm>
            <a:off x="5459400" y="3716280"/>
            <a:ext cx="2306160" cy="126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GB" sz="3200" b="0" strike="noStrike" spc="-1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lang="en-GB" sz="3200" b="0" strike="noStrike" spc="-1">
                <a:solidFill>
                  <a:srgbClr val="FF0000"/>
                </a:solidFill>
                <a:latin typeface="Arial"/>
                <a:ea typeface="DejaVu Sans"/>
              </a:rPr>
              <a:t>C/</a:t>
            </a:r>
            <a:r>
              <a:rPr lang="en-GB" sz="3200" b="0" strike="noStrike" spc="-1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lang="en-GB" sz="3200" b="0" strike="noStrike" spc="-1">
                <a:solidFill>
                  <a:srgbClr val="FF0000"/>
                </a:solidFill>
                <a:latin typeface="Arial"/>
                <a:ea typeface="DejaVu Sans"/>
              </a:rPr>
              <a:t>C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GB" sz="3200" b="0" strike="noStrike" spc="-1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lang="en-GB" sz="3200" b="0" strike="noStrike" spc="-1">
              <a:latin typeface="Arial"/>
            </a:endParaRPr>
          </a:p>
        </p:txBody>
      </p:sp>
      <p:sp>
        <p:nvSpPr>
          <p:cNvPr id="450" name="CustomShape 10_1"/>
          <p:cNvSpPr/>
          <p:nvPr/>
        </p:nvSpPr>
        <p:spPr>
          <a:xfrm>
            <a:off x="1175760" y="720"/>
            <a:ext cx="920160" cy="43812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1" name="CustomShape 11_1"/>
          <p:cNvSpPr/>
          <p:nvPr/>
        </p:nvSpPr>
        <p:spPr>
          <a:xfrm>
            <a:off x="1091880" y="720"/>
            <a:ext cx="1088640" cy="68976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2" name="CustomShape 12_1"/>
          <p:cNvSpPr/>
          <p:nvPr/>
        </p:nvSpPr>
        <p:spPr>
          <a:xfrm>
            <a:off x="4451760" y="692640"/>
            <a:ext cx="1508400" cy="5007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3" name="CustomShape 13_1"/>
          <p:cNvSpPr/>
          <p:nvPr/>
        </p:nvSpPr>
        <p:spPr>
          <a:xfrm rot="10800000">
            <a:off x="4371840" y="1322640"/>
            <a:ext cx="1508400" cy="5007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4" name="CustomShape 14_1"/>
          <p:cNvSpPr/>
          <p:nvPr/>
        </p:nvSpPr>
        <p:spPr>
          <a:xfrm>
            <a:off x="4535640" y="1008000"/>
            <a:ext cx="1340640" cy="100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lang="en-GB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lang="en-GB" sz="2800" b="1" strike="noStrike" spc="-1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800" b="0" strike="noStrike" spc="-1">
              <a:latin typeface="Arial"/>
            </a:endParaRPr>
          </a:p>
        </p:txBody>
      </p:sp>
      <p:sp>
        <p:nvSpPr>
          <p:cNvPr id="455" name="CustomShape 15_1"/>
          <p:cNvSpPr/>
          <p:nvPr/>
        </p:nvSpPr>
        <p:spPr>
          <a:xfrm>
            <a:off x="6843960" y="377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lang="en-GB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lang="en-GB" sz="2800" b="1" strike="noStrike" spc="-1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456" name="CustomShape 16_1"/>
          <p:cNvSpPr/>
          <p:nvPr/>
        </p:nvSpPr>
        <p:spPr>
          <a:xfrm>
            <a:off x="6719400" y="189000"/>
            <a:ext cx="1256400" cy="94176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17_1"/>
          <p:cNvSpPr/>
          <p:nvPr/>
        </p:nvSpPr>
        <p:spPr>
          <a:xfrm>
            <a:off x="8483400" y="630000"/>
            <a:ext cx="1256400" cy="94176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8" name="CustomShape 18_1"/>
          <p:cNvSpPr/>
          <p:nvPr/>
        </p:nvSpPr>
        <p:spPr>
          <a:xfrm>
            <a:off x="8607960" y="944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 baseline="30000">
                <a:solidFill>
                  <a:srgbClr val="FF0000"/>
                </a:solidFill>
                <a:latin typeface="Arial"/>
                <a:ea typeface="DejaVu Sans"/>
              </a:rPr>
              <a:t>13</a:t>
            </a:r>
            <a:r>
              <a:rPr lang="en-GB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lang="en-GB" sz="2800" b="1" strike="noStrike" spc="-1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459" name="CustomShape 19_1"/>
          <p:cNvSpPr/>
          <p:nvPr/>
        </p:nvSpPr>
        <p:spPr>
          <a:xfrm rot="16200000" flipH="1">
            <a:off x="7306920" y="1532880"/>
            <a:ext cx="2012400" cy="1340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0" name="CustomShape 20_1"/>
          <p:cNvSpPr/>
          <p:nvPr/>
        </p:nvSpPr>
        <p:spPr>
          <a:xfrm rot="16200000" flipH="1">
            <a:off x="8366760" y="2340720"/>
            <a:ext cx="1571400" cy="16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roup 1_0"/>
          <p:cNvGrpSpPr/>
          <p:nvPr/>
        </p:nvGrpSpPr>
        <p:grpSpPr>
          <a:xfrm>
            <a:off x="2352240" y="188640"/>
            <a:ext cx="5035320" cy="1855080"/>
            <a:chOff x="2352240" y="188640"/>
            <a:chExt cx="5035320" cy="1855080"/>
          </a:xfrm>
        </p:grpSpPr>
        <p:sp>
          <p:nvSpPr>
            <p:cNvPr id="462" name="CustomShape 2_3"/>
            <p:cNvSpPr/>
            <p:nvPr/>
          </p:nvSpPr>
          <p:spPr>
            <a:xfrm>
              <a:off x="2352240" y="188640"/>
              <a:ext cx="1760400" cy="185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2800" b="1" strike="noStrike" spc="-1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lang="en-GB" sz="2800" b="1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N + n</a:t>
              </a:r>
              <a:endParaRPr lang="en-GB" sz="2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GB" sz="2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2800" b="1" strike="noStrike" spc="-1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lang="en-GB" sz="2800" b="1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C + O</a:t>
              </a:r>
              <a:r>
                <a:rPr lang="en-GB" sz="2800" b="1" strike="noStrike" spc="-1" baseline="-25000">
                  <a:solidFill>
                    <a:srgbClr val="FF0000"/>
                  </a:solidFill>
                  <a:latin typeface="Arial"/>
                  <a:ea typeface="DejaVu Sans"/>
                </a:rPr>
                <a:t>2</a:t>
              </a:r>
              <a:endParaRPr lang="en-GB" sz="2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GB" sz="2800" b="0" strike="noStrike" spc="-1">
                <a:latin typeface="Arial"/>
              </a:endParaRPr>
            </a:p>
          </p:txBody>
        </p:sp>
        <p:sp>
          <p:nvSpPr>
            <p:cNvPr id="463" name="CustomShape 3_3"/>
            <p:cNvSpPr/>
            <p:nvPr/>
          </p:nvSpPr>
          <p:spPr>
            <a:xfrm>
              <a:off x="4367880" y="233280"/>
              <a:ext cx="3019680" cy="136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2800" b="1" strike="noStrike" spc="-1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lang="en-GB" sz="2800" b="1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C + p</a:t>
              </a:r>
              <a:endParaRPr lang="en-GB" sz="2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GB" sz="2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GB" sz="2800" b="0" strike="noStrike" spc="-1">
                <a:latin typeface="Arial"/>
              </a:endParaRPr>
            </a:p>
          </p:txBody>
        </p:sp>
        <p:sp>
          <p:nvSpPr>
            <p:cNvPr id="464" name="CustomShape 4_0"/>
            <p:cNvSpPr/>
            <p:nvPr/>
          </p:nvSpPr>
          <p:spPr>
            <a:xfrm>
              <a:off x="4115880" y="1259640"/>
              <a:ext cx="2484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5" name="CustomShape 5_0"/>
            <p:cNvSpPr/>
            <p:nvPr/>
          </p:nvSpPr>
          <p:spPr>
            <a:xfrm>
              <a:off x="4032000" y="503640"/>
              <a:ext cx="2480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66" name="CustomShape 6_0"/>
          <p:cNvSpPr/>
          <p:nvPr/>
        </p:nvSpPr>
        <p:spPr>
          <a:xfrm>
            <a:off x="360" y="0"/>
            <a:ext cx="243180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Cosmic rays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467" name="Picture 8_1"/>
          <p:cNvPicPr/>
          <p:nvPr/>
        </p:nvPicPr>
        <p:blipFill>
          <a:blip r:embed="rId3"/>
          <a:srcRect l="14066" t="17315" b="23295"/>
          <a:stretch/>
        </p:blipFill>
        <p:spPr>
          <a:xfrm>
            <a:off x="0" y="1715040"/>
            <a:ext cx="10074960" cy="3951000"/>
          </a:xfrm>
          <a:prstGeom prst="rect">
            <a:avLst/>
          </a:prstGeom>
          <a:ln w="0">
            <a:noFill/>
          </a:ln>
        </p:spPr>
      </p:pic>
      <p:sp>
        <p:nvSpPr>
          <p:cNvPr id="468" name="Line 7_0"/>
          <p:cNvSpPr/>
          <p:nvPr/>
        </p:nvSpPr>
        <p:spPr>
          <a:xfrm>
            <a:off x="6215040" y="1511640"/>
            <a:ext cx="2687400" cy="1889640"/>
          </a:xfrm>
          <a:prstGeom prst="line">
            <a:avLst/>
          </a:prstGeom>
          <a:ln w="38160">
            <a:solidFill>
              <a:srgbClr val="FF33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Line 8_0"/>
          <p:cNvSpPr/>
          <p:nvPr/>
        </p:nvSpPr>
        <p:spPr>
          <a:xfrm flipH="1">
            <a:off x="8231040" y="3778920"/>
            <a:ext cx="936000" cy="94680"/>
          </a:xfrm>
          <a:prstGeom prst="line">
            <a:avLst/>
          </a:prstGeom>
          <a:ln w="38160">
            <a:solidFill>
              <a:srgbClr val="FF33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0" name="CustomShape 9_0"/>
          <p:cNvSpPr/>
          <p:nvPr/>
        </p:nvSpPr>
        <p:spPr>
          <a:xfrm>
            <a:off x="5459400" y="3716280"/>
            <a:ext cx="2306160" cy="126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GB" sz="3200" b="0" strike="noStrike" spc="-1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lang="en-GB" sz="3200" b="0" strike="noStrike" spc="-1">
                <a:solidFill>
                  <a:srgbClr val="FF0000"/>
                </a:solidFill>
                <a:latin typeface="Arial"/>
                <a:ea typeface="DejaVu Sans"/>
              </a:rPr>
              <a:t>C/</a:t>
            </a:r>
            <a:r>
              <a:rPr lang="en-GB" sz="3200" b="0" strike="noStrike" spc="-1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lang="en-GB" sz="3200" b="0" strike="noStrike" spc="-1">
                <a:solidFill>
                  <a:srgbClr val="FF0000"/>
                </a:solidFill>
                <a:latin typeface="Arial"/>
                <a:ea typeface="DejaVu Sans"/>
              </a:rPr>
              <a:t>C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GB" sz="3200" b="0" strike="noStrike" spc="-1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lang="en-GB" sz="3200" b="0" strike="noStrike" spc="-1">
              <a:latin typeface="Arial"/>
            </a:endParaRPr>
          </a:p>
        </p:txBody>
      </p:sp>
      <p:sp>
        <p:nvSpPr>
          <p:cNvPr id="471" name="CustomShape 10_0"/>
          <p:cNvSpPr/>
          <p:nvPr/>
        </p:nvSpPr>
        <p:spPr>
          <a:xfrm>
            <a:off x="1175760" y="720"/>
            <a:ext cx="920160" cy="43812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CustomShape 11_0"/>
          <p:cNvSpPr/>
          <p:nvPr/>
        </p:nvSpPr>
        <p:spPr>
          <a:xfrm>
            <a:off x="1091880" y="720"/>
            <a:ext cx="1088640" cy="68976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CustomShape 12_0"/>
          <p:cNvSpPr/>
          <p:nvPr/>
        </p:nvSpPr>
        <p:spPr>
          <a:xfrm>
            <a:off x="4451760" y="692640"/>
            <a:ext cx="1508400" cy="5007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13_0"/>
          <p:cNvSpPr/>
          <p:nvPr/>
        </p:nvSpPr>
        <p:spPr>
          <a:xfrm rot="10800000">
            <a:off x="4371840" y="1322640"/>
            <a:ext cx="1508400" cy="5007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5" name="CustomShape 14_0"/>
          <p:cNvSpPr/>
          <p:nvPr/>
        </p:nvSpPr>
        <p:spPr>
          <a:xfrm>
            <a:off x="4535640" y="1008000"/>
            <a:ext cx="1340640" cy="100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lang="en-GB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lang="en-GB" sz="2800" b="1" strike="noStrike" spc="-1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800" b="0" strike="noStrike" spc="-1">
              <a:latin typeface="Arial"/>
            </a:endParaRPr>
          </a:p>
        </p:txBody>
      </p:sp>
      <p:sp>
        <p:nvSpPr>
          <p:cNvPr id="476" name="CustomShape 15_0"/>
          <p:cNvSpPr/>
          <p:nvPr/>
        </p:nvSpPr>
        <p:spPr>
          <a:xfrm>
            <a:off x="6843960" y="377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lang="en-GB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lang="en-GB" sz="2800" b="1" strike="noStrike" spc="-1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477" name="CustomShape 16_0"/>
          <p:cNvSpPr/>
          <p:nvPr/>
        </p:nvSpPr>
        <p:spPr>
          <a:xfrm>
            <a:off x="6719400" y="189000"/>
            <a:ext cx="1256400" cy="94176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8" name="CustomShape 17_0"/>
          <p:cNvSpPr/>
          <p:nvPr/>
        </p:nvSpPr>
        <p:spPr>
          <a:xfrm>
            <a:off x="8483400" y="630000"/>
            <a:ext cx="1256400" cy="94176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9" name="CustomShape 18_0"/>
          <p:cNvSpPr/>
          <p:nvPr/>
        </p:nvSpPr>
        <p:spPr>
          <a:xfrm>
            <a:off x="8607960" y="944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 baseline="30000">
                <a:solidFill>
                  <a:srgbClr val="FF0000"/>
                </a:solidFill>
                <a:latin typeface="Arial"/>
                <a:ea typeface="DejaVu Sans"/>
              </a:rPr>
              <a:t>13</a:t>
            </a:r>
            <a:r>
              <a:rPr lang="en-GB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lang="en-GB" sz="2800" b="1" strike="noStrike" spc="-1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480" name="CustomShape 19_0"/>
          <p:cNvSpPr/>
          <p:nvPr/>
        </p:nvSpPr>
        <p:spPr>
          <a:xfrm rot="16200000" flipH="1">
            <a:off x="7306920" y="1532880"/>
            <a:ext cx="2012400" cy="1340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1" name="CustomShape 20_0"/>
          <p:cNvSpPr/>
          <p:nvPr/>
        </p:nvSpPr>
        <p:spPr>
          <a:xfrm rot="16200000" flipH="1">
            <a:off x="8366760" y="2340720"/>
            <a:ext cx="1571400" cy="164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82" name="Picture 6_1"/>
          <p:cNvPicPr/>
          <p:nvPr/>
        </p:nvPicPr>
        <p:blipFill>
          <a:blip r:embed="rId4"/>
          <a:stretch/>
        </p:blipFill>
        <p:spPr>
          <a:xfrm>
            <a:off x="1870560" y="1980000"/>
            <a:ext cx="6229440" cy="3500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Picture 1_0"/>
          <p:cNvPicPr/>
          <p:nvPr/>
        </p:nvPicPr>
        <p:blipFill>
          <a:blip r:embed="rId2"/>
          <a:stretch/>
        </p:blipFill>
        <p:spPr>
          <a:xfrm>
            <a:off x="4476240" y="444240"/>
            <a:ext cx="4161600" cy="4760280"/>
          </a:xfrm>
          <a:prstGeom prst="rect">
            <a:avLst/>
          </a:prstGeom>
          <a:ln w="0">
            <a:noFill/>
          </a:ln>
        </p:spPr>
      </p:pic>
      <p:sp>
        <p:nvSpPr>
          <p:cNvPr id="484" name="CustomShape 1_0"/>
          <p:cNvSpPr/>
          <p:nvPr/>
        </p:nvSpPr>
        <p:spPr>
          <a:xfrm>
            <a:off x="1506960" y="4541400"/>
            <a:ext cx="28432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Libby’s </a:t>
            </a:r>
            <a:r>
              <a:rPr lang="en-GB" sz="1800" b="0" strike="noStrike" spc="-1" baseline="30000">
                <a:solidFill>
                  <a:srgbClr val="000000"/>
                </a:solidFill>
                <a:latin typeface="Century Gothic"/>
                <a:ea typeface="DejaVu Sans"/>
              </a:rPr>
              <a:t>14</a:t>
            </a:r>
            <a:r>
              <a:rPr lang="en-GB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C decay counter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Picture 484"/>
          <p:cNvPicPr/>
          <p:nvPr/>
        </p:nvPicPr>
        <p:blipFill>
          <a:blip r:embed="rId2"/>
          <a:stretch/>
        </p:blipFill>
        <p:spPr>
          <a:xfrm>
            <a:off x="360000" y="2415600"/>
            <a:ext cx="3958200" cy="3162240"/>
          </a:xfrm>
          <a:prstGeom prst="rect">
            <a:avLst/>
          </a:prstGeom>
          <a:ln w="0">
            <a:noFill/>
          </a:ln>
        </p:spPr>
      </p:pic>
      <p:pic>
        <p:nvPicPr>
          <p:cNvPr id="486" name="Picture 485"/>
          <p:cNvPicPr/>
          <p:nvPr/>
        </p:nvPicPr>
        <p:blipFill>
          <a:blip r:embed="rId3"/>
          <a:stretch/>
        </p:blipFill>
        <p:spPr>
          <a:xfrm>
            <a:off x="3567600" y="75600"/>
            <a:ext cx="6510600" cy="3162240"/>
          </a:xfrm>
          <a:prstGeom prst="rect">
            <a:avLst/>
          </a:prstGeom>
          <a:ln w="0">
            <a:noFill/>
          </a:ln>
        </p:spPr>
      </p:pic>
      <p:pic>
        <p:nvPicPr>
          <p:cNvPr id="487" name="Picture 1_2"/>
          <p:cNvPicPr/>
          <p:nvPr/>
        </p:nvPicPr>
        <p:blipFill>
          <a:blip r:embed="rId4"/>
          <a:stretch/>
        </p:blipFill>
        <p:spPr>
          <a:xfrm>
            <a:off x="6300000" y="3348720"/>
            <a:ext cx="3600000" cy="2322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1_2"/>
          <p:cNvSpPr/>
          <p:nvPr/>
        </p:nvSpPr>
        <p:spPr>
          <a:xfrm>
            <a:off x="756000" y="275400"/>
            <a:ext cx="856656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C00000"/>
                </a:solidFill>
                <a:latin typeface="Calibri"/>
                <a:ea typeface="DejaVu Sans"/>
              </a:rPr>
              <a:t>Libby’s Curve of Knowns vs </a:t>
            </a:r>
            <a:r>
              <a:rPr lang="en-GB" sz="4000" b="0" strike="noStrike" spc="-1">
                <a:solidFill>
                  <a:srgbClr val="0000FF"/>
                </a:solidFill>
                <a:latin typeface="Calibri"/>
                <a:ea typeface="DejaVu Sans"/>
              </a:rPr>
              <a:t>IntCal20</a:t>
            </a:r>
            <a:endParaRPr lang="en-GB" sz="4000" b="0" strike="noStrike" spc="-1">
              <a:latin typeface="Arial"/>
            </a:endParaRPr>
          </a:p>
        </p:txBody>
      </p:sp>
      <p:pic>
        <p:nvPicPr>
          <p:cNvPr id="489" name="Picture 488"/>
          <p:cNvPicPr/>
          <p:nvPr/>
        </p:nvPicPr>
        <p:blipFill>
          <a:blip r:embed="rId3"/>
          <a:stretch/>
        </p:blipFill>
        <p:spPr>
          <a:xfrm>
            <a:off x="2382480" y="1027080"/>
            <a:ext cx="4637160" cy="4637160"/>
          </a:xfrm>
          <a:prstGeom prst="rect">
            <a:avLst/>
          </a:prstGeom>
          <a:ln w="0">
            <a:noFill/>
          </a:ln>
        </p:spPr>
      </p:pic>
      <p:sp>
        <p:nvSpPr>
          <p:cNvPr id="490" name="Rectangle 489"/>
          <p:cNvSpPr/>
          <p:nvPr/>
        </p:nvSpPr>
        <p:spPr>
          <a:xfrm>
            <a:off x="7313760" y="5040000"/>
            <a:ext cx="2766600" cy="60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800" b="0" strike="noStrike" spc="-1">
                <a:latin typeface="Arial"/>
              </a:rPr>
              <a:t>After Arnold &amp; Libby 1951</a:t>
            </a:r>
          </a:p>
          <a:p>
            <a:pPr algn="r">
              <a:lnSpc>
                <a:spcPct val="100000"/>
              </a:lnSpc>
            </a:pPr>
            <a:r>
              <a:rPr lang="en-GB" sz="1800" b="0" i="1" strike="noStrike" spc="-1">
                <a:latin typeface="Arial"/>
              </a:rPr>
              <a:t>Science </a:t>
            </a:r>
            <a:r>
              <a:rPr lang="en-GB" sz="1800" b="0" strike="noStrike" spc="-1">
                <a:latin typeface="Arial"/>
              </a:rPr>
              <a:t>113, 111-150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extShape 1_1"/>
          <p:cNvSpPr/>
          <p:nvPr/>
        </p:nvSpPr>
        <p:spPr>
          <a:xfrm>
            <a:off x="756000" y="275400"/>
            <a:ext cx="856656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C00000"/>
                </a:solidFill>
                <a:latin typeface="Calibri"/>
                <a:ea typeface="DejaVu Sans"/>
              </a:rPr>
              <a:t>Radiocarbon calibration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492" name="TextShape 2_1"/>
          <p:cNvSpPr/>
          <p:nvPr/>
        </p:nvSpPr>
        <p:spPr>
          <a:xfrm>
            <a:off x="756000" y="1637640"/>
            <a:ext cx="8566560" cy="3400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C00000"/>
              </a:buClr>
              <a:buFont typeface="Symbol"/>
              <a:buChar char=""/>
            </a:pPr>
            <a:r>
              <a:rPr lang="en-GB" sz="2400" b="0" strike="noStrike" spc="-1">
                <a:solidFill>
                  <a:srgbClr val="C00000"/>
                </a:solidFill>
                <a:latin typeface="Calibri"/>
                <a:ea typeface="DejaVu Sans"/>
              </a:rPr>
              <a:t>CALIBRATION</a:t>
            </a: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: verification that the method is accurate</a:t>
            </a:r>
            <a:endParaRPr lang="en-GB" sz="24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Chunks of wood representing 10-20 years were taken from tree-ring dated US trees, and the </a:t>
            </a:r>
            <a:r>
              <a:rPr lang="en-GB" sz="2400" b="0" strike="noStrike" spc="-1" baseline="3000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 in them was measured</a:t>
            </a:r>
            <a:endParaRPr lang="en-GB" sz="2400" b="0" strike="noStrike" spc="-1">
              <a:latin typeface="Arial"/>
            </a:endParaRPr>
          </a:p>
          <a:p>
            <a:pPr marL="743040" lvl="1" indent="-28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 exact age of each tree ring was known</a:t>
            </a:r>
            <a:endParaRPr lang="en-GB" sz="2400" b="0" strike="noStrike" spc="-1">
              <a:latin typeface="Arial"/>
            </a:endParaRPr>
          </a:p>
          <a:p>
            <a:pPr marL="743040" lvl="1" indent="-28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This gave a continuous record of atmospheric </a:t>
            </a:r>
            <a:r>
              <a:rPr lang="en-GB" sz="2400" b="0" strike="noStrike" spc="-1" baseline="3000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endParaRPr lang="en-GB" sz="2400" b="0" strike="noStrike" spc="-1">
              <a:latin typeface="Arial"/>
            </a:endParaRPr>
          </a:p>
          <a:p>
            <a:pPr marL="743040" lvl="1" indent="-28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Confirmed in European labs </a:t>
            </a:r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Effect">
                      <p:stCondLst>
                        <p:cond delay="indefinite"/>
                      </p:stCondLst>
                      <p:childTnLst>
                        <p:par>
                          <p:cTn id="4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Effect">
                      <p:stCondLst>
                        <p:cond delay="indefinite"/>
                      </p:stCondLst>
                      <p:childTnLst>
                        <p:par>
                          <p:cTn id="9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Effect">
                      <p:stCondLst>
                        <p:cond delay="indefinite"/>
                      </p:stCondLst>
                      <p:childTnLst>
                        <p:par>
                          <p:cTn id="14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Effect">
                      <p:stCondLst>
                        <p:cond delay="indefinite"/>
                      </p:stCondLst>
                      <p:childTnLst>
                        <p:par>
                          <p:cTn id="19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357120" y="5112000"/>
            <a:ext cx="964728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IntCal20. Levels of </a:t>
            </a:r>
            <a:r>
              <a:rPr lang="en-GB" sz="1400" b="0" strike="noStrike" spc="-1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C fall over time, but because the formation rate varies, the shape of calibration curve is jagged. </a:t>
            </a:r>
            <a:endParaRPr lang="en-GB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Years before present, where </a:t>
            </a:r>
            <a:r>
              <a:rPr lang="en-GB" sz="1400" b="1" strike="noStrike" spc="-1">
                <a:solidFill>
                  <a:srgbClr val="000000"/>
                </a:solidFill>
                <a:latin typeface="Arial"/>
                <a:ea typeface="DejaVu Sans"/>
              </a:rPr>
              <a:t>Present = AD 1950</a:t>
            </a:r>
            <a:endParaRPr lang="en-GB" sz="1400" b="0" strike="noStrike" spc="-1">
              <a:latin typeface="Arial"/>
            </a:endParaRPr>
          </a:p>
        </p:txBody>
      </p:sp>
      <p:pic>
        <p:nvPicPr>
          <p:cNvPr id="494" name="Picture 493"/>
          <p:cNvPicPr/>
          <p:nvPr/>
        </p:nvPicPr>
        <p:blipFill>
          <a:blip r:embed="rId2"/>
          <a:stretch/>
        </p:blipFill>
        <p:spPr>
          <a:xfrm>
            <a:off x="975240" y="-26640"/>
            <a:ext cx="7664400" cy="5210280"/>
          </a:xfrm>
          <a:prstGeom prst="rect">
            <a:avLst/>
          </a:prstGeom>
          <a:ln w="0">
            <a:noFill/>
          </a:ln>
        </p:spPr>
      </p:pic>
      <p:pic>
        <p:nvPicPr>
          <p:cNvPr id="495" name="Picture 3_2"/>
          <p:cNvPicPr/>
          <p:nvPr/>
        </p:nvPicPr>
        <p:blipFill>
          <a:blip r:embed="rId3"/>
          <a:stretch/>
        </p:blipFill>
        <p:spPr>
          <a:xfrm>
            <a:off x="7412760" y="1879560"/>
            <a:ext cx="2486880" cy="2080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Effect">
                      <p:stCondLst>
                        <p:cond delay="indefinite"/>
                      </p:stCondLst>
                      <p:childTnLst>
                        <p:par>
                          <p:cTn id="4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Picture 495"/>
          <p:cNvPicPr/>
          <p:nvPr/>
        </p:nvPicPr>
        <p:blipFill>
          <a:blip r:embed="rId2"/>
          <a:stretch/>
        </p:blipFill>
        <p:spPr>
          <a:xfrm>
            <a:off x="806760" y="-25200"/>
            <a:ext cx="8508960" cy="5784840"/>
          </a:xfrm>
          <a:prstGeom prst="rect">
            <a:avLst/>
          </a:prstGeom>
          <a:ln w="0">
            <a:noFill/>
          </a:ln>
        </p:spPr>
      </p:pic>
      <p:pic>
        <p:nvPicPr>
          <p:cNvPr id="497" name="Picture 3_3"/>
          <p:cNvPicPr/>
          <p:nvPr/>
        </p:nvPicPr>
        <p:blipFill>
          <a:blip r:embed="rId3"/>
          <a:stretch/>
        </p:blipFill>
        <p:spPr>
          <a:xfrm>
            <a:off x="7412760" y="1879560"/>
            <a:ext cx="2486880" cy="2080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Shape 1_8"/>
          <p:cNvSpPr/>
          <p:nvPr/>
        </p:nvSpPr>
        <p:spPr>
          <a:xfrm>
            <a:off x="5356440" y="226800"/>
            <a:ext cx="4217760" cy="195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C00000"/>
                </a:solidFill>
                <a:latin typeface="Calibri"/>
                <a:ea typeface="DejaVu Sans"/>
              </a:rPr>
              <a:t>Extension of the </a:t>
            </a:r>
            <a:r>
              <a:rPr lang="en-GB" sz="3200" b="0" strike="noStrike" spc="-1" baseline="30000">
                <a:solidFill>
                  <a:srgbClr val="C00000"/>
                </a:solidFill>
                <a:latin typeface="Calibri"/>
                <a:ea typeface="DejaVu Sans"/>
              </a:rPr>
              <a:t>14</a:t>
            </a:r>
            <a:r>
              <a:rPr lang="en-GB" sz="3200" b="0" strike="noStrike" spc="-1">
                <a:solidFill>
                  <a:srgbClr val="C00000"/>
                </a:solidFill>
                <a:latin typeface="Calibri"/>
                <a:ea typeface="DejaVu Sans"/>
              </a:rPr>
              <a:t>C calibration curve</a:t>
            </a:r>
            <a:endParaRPr lang="en-GB" sz="3200" b="0" strike="noStrike" spc="-1">
              <a:latin typeface="Arial"/>
            </a:endParaRPr>
          </a:p>
        </p:txBody>
      </p:sp>
      <p:sp>
        <p:nvSpPr>
          <p:cNvPr id="499" name="TextShape 2_5"/>
          <p:cNvSpPr/>
          <p:nvPr/>
        </p:nvSpPr>
        <p:spPr>
          <a:xfrm>
            <a:off x="5356440" y="1882080"/>
            <a:ext cx="4445280" cy="339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More tree rings</a:t>
            </a:r>
            <a:endParaRPr lang="en-GB" sz="2400" b="0" strike="noStrike" spc="-1">
              <a:latin typeface="Arial"/>
            </a:endParaRPr>
          </a:p>
          <a:p>
            <a:pPr marL="343080" indent="-34164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Varves (marine or lacustrine)</a:t>
            </a:r>
            <a:endParaRPr lang="en-GB" sz="2400" b="0" strike="noStrike" spc="-1">
              <a:latin typeface="Arial"/>
            </a:endParaRPr>
          </a:p>
          <a:p>
            <a:pPr marL="343080" indent="-34164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Speleothems</a:t>
            </a:r>
            <a:endParaRPr lang="en-GB" sz="2400" b="0" strike="noStrike" spc="-1">
              <a:latin typeface="Arial"/>
            </a:endParaRPr>
          </a:p>
          <a:p>
            <a:pPr marL="343080" indent="-34164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Corals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</a:pPr>
            <a:endParaRPr lang="en-GB" sz="2400" b="0" strike="noStrike" spc="-1">
              <a:latin typeface="Arial"/>
            </a:endParaRPr>
          </a:p>
          <a:p>
            <a:pPr marL="343080" indent="-341640">
              <a:lnSpc>
                <a:spcPct val="90000"/>
              </a:lnSpc>
              <a:spcBef>
                <a:spcPts val="479"/>
              </a:spcBef>
              <a:tabLst>
                <a:tab pos="0" algn="l"/>
              </a:tabLst>
            </a:pPr>
            <a:endParaRPr lang="en-GB" sz="2400" b="0" strike="noStrike" spc="-1">
              <a:latin typeface="Arial"/>
            </a:endParaRPr>
          </a:p>
        </p:txBody>
      </p:sp>
      <p:pic>
        <p:nvPicPr>
          <p:cNvPr id="500" name="Picture 6_0" descr="08annualdating"/>
          <p:cNvPicPr/>
          <p:nvPr/>
        </p:nvPicPr>
        <p:blipFill>
          <a:blip r:embed="rId2"/>
          <a:stretch/>
        </p:blipFill>
        <p:spPr>
          <a:xfrm>
            <a:off x="357120" y="870120"/>
            <a:ext cx="4548240" cy="3749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Effect">
                      <p:stCondLst>
                        <p:cond delay="indefinite"/>
                      </p:stCondLst>
                      <p:childTnLst>
                        <p:par>
                          <p:cTn id="4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Effect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500"/>
                                        <p:tgtEl>
                                          <p:spTgt spid="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Effect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Effect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Effect">
                      <p:stCondLst>
                        <p:cond delay="indefinite"/>
                      </p:stCondLst>
                      <p:childTnLst>
                        <p:par>
                          <p:cTn id="24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 416"/>
          <p:cNvSpPr/>
          <p:nvPr/>
        </p:nvSpPr>
        <p:spPr>
          <a:xfrm>
            <a:off x="503640" y="225720"/>
            <a:ext cx="9070560" cy="94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1" strike="noStrike" spc="-1">
                <a:latin typeface="Arial"/>
              </a:rPr>
              <a:t>Schedule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418" name="Rectangle 417"/>
          <p:cNvSpPr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Today: radiocarbon, intro to age-modelling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Next week: Bayesian age-models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Final session: Running your own cores, </a:t>
            </a:r>
            <a:r>
              <a:rPr lang="en-GB" sz="3200" b="0" strike="noStrike" spc="-1" baseline="33000">
                <a:latin typeface="Arial"/>
              </a:rPr>
              <a:t>210</a:t>
            </a:r>
            <a:r>
              <a:rPr lang="en-GB" sz="3200" b="0" strike="noStrike" spc="-1">
                <a:latin typeface="Arial"/>
              </a:rPr>
              <a:t>Plum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_9"/>
          <p:cNvSpPr/>
          <p:nvPr/>
        </p:nvSpPr>
        <p:spPr>
          <a:xfrm>
            <a:off x="756000" y="275400"/>
            <a:ext cx="856656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C00000"/>
                </a:solidFill>
                <a:latin typeface="Calibri"/>
                <a:ea typeface="DejaVu Sans"/>
              </a:rPr>
              <a:t>IntCal20</a:t>
            </a:r>
            <a:endParaRPr lang="en-GB" sz="4000" b="0" strike="noStrike" spc="-1">
              <a:latin typeface="Arial"/>
            </a:endParaRPr>
          </a:p>
        </p:txBody>
      </p:sp>
      <p:pic>
        <p:nvPicPr>
          <p:cNvPr id="502" name="Picture 501"/>
          <p:cNvPicPr/>
          <p:nvPr/>
        </p:nvPicPr>
        <p:blipFill>
          <a:blip r:embed="rId2"/>
          <a:stretch/>
        </p:blipFill>
        <p:spPr>
          <a:xfrm>
            <a:off x="5051160" y="2851920"/>
            <a:ext cx="360" cy="360"/>
          </a:xfrm>
          <a:prstGeom prst="rect">
            <a:avLst/>
          </a:prstGeom>
          <a:ln w="0">
            <a:noFill/>
          </a:ln>
        </p:spPr>
      </p:pic>
      <p:pic>
        <p:nvPicPr>
          <p:cNvPr id="503" name="Picture 502"/>
          <p:cNvPicPr/>
          <p:nvPr/>
        </p:nvPicPr>
        <p:blipFill>
          <a:blip r:embed="rId3"/>
          <a:stretch/>
        </p:blipFill>
        <p:spPr>
          <a:xfrm>
            <a:off x="397440" y="866160"/>
            <a:ext cx="8374320" cy="4776480"/>
          </a:xfrm>
          <a:prstGeom prst="rect">
            <a:avLst/>
          </a:prstGeom>
          <a:ln w="0">
            <a:noFill/>
          </a:ln>
        </p:spPr>
      </p:pic>
      <p:sp>
        <p:nvSpPr>
          <p:cNvPr id="504" name="TextShape 2_4"/>
          <p:cNvSpPr/>
          <p:nvPr/>
        </p:nvSpPr>
        <p:spPr>
          <a:xfrm>
            <a:off x="7826040" y="5357520"/>
            <a:ext cx="2252520" cy="28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Reimer et al. 2020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_6"/>
          <p:cNvSpPr/>
          <p:nvPr/>
        </p:nvSpPr>
        <p:spPr>
          <a:xfrm>
            <a:off x="503640" y="336600"/>
            <a:ext cx="9068760" cy="119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Assumptions </a:t>
            </a:r>
            <a:r>
              <a:rPr lang="en-GB" sz="3089" b="1" strike="noStrike" spc="-1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C</a:t>
            </a:r>
            <a:endParaRPr lang="en-GB" sz="3090" b="0" strike="noStrike" spc="-1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GB" sz="3090" b="0" strike="noStrike" spc="-1">
              <a:latin typeface="Arial"/>
            </a:endParaRPr>
          </a:p>
        </p:txBody>
      </p:sp>
      <p:sp>
        <p:nvSpPr>
          <p:cNvPr id="506" name="CustomShape 2_6"/>
          <p:cNvSpPr/>
          <p:nvPr/>
        </p:nvSpPr>
        <p:spPr>
          <a:xfrm>
            <a:off x="700920" y="1322640"/>
            <a:ext cx="9068760" cy="374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16000" indent="-21528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Constant atmospheric </a:t>
            </a:r>
            <a:r>
              <a:rPr lang="en-GB" sz="2800" b="0" strike="noStrike" spc="-1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 levels</a:t>
            </a:r>
            <a:endParaRPr lang="en-GB" sz="2800" b="0" strike="noStrike" spc="-1">
              <a:latin typeface="Arial"/>
            </a:endParaRPr>
          </a:p>
          <a:p>
            <a:pPr marL="216000" indent="-21528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2800" b="0" strike="noStrike" spc="-1">
                <a:solidFill>
                  <a:srgbClr val="808080"/>
                </a:solidFill>
                <a:latin typeface="Arial"/>
                <a:ea typeface="DejaVu Sans"/>
              </a:rPr>
              <a:t>Well-mixed carbon reservoirs</a:t>
            </a:r>
            <a:endParaRPr lang="en-GB" sz="2800" b="0" strike="noStrike" spc="-1">
              <a:latin typeface="Arial"/>
            </a:endParaRPr>
          </a:p>
          <a:p>
            <a:pPr marL="216000" indent="-21528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808080"/>
                </a:solidFill>
                <a:latin typeface="Arial"/>
                <a:ea typeface="DejaVu Sans"/>
              </a:rPr>
              <a:t> The target event is dated</a:t>
            </a: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Picture 2" descr="man affect"/>
          <p:cNvPicPr/>
          <p:nvPr/>
        </p:nvPicPr>
        <p:blipFill>
          <a:blip r:embed="rId3"/>
          <a:stretch/>
        </p:blipFill>
        <p:spPr>
          <a:xfrm>
            <a:off x="439920" y="2386800"/>
            <a:ext cx="5140080" cy="3193200"/>
          </a:xfrm>
          <a:prstGeom prst="rect">
            <a:avLst/>
          </a:prstGeom>
          <a:ln w="0">
            <a:noFill/>
          </a:ln>
        </p:spPr>
      </p:pic>
      <p:sp>
        <p:nvSpPr>
          <p:cNvPr id="508" name="TextShape 1_5"/>
          <p:cNvSpPr/>
          <p:nvPr/>
        </p:nvSpPr>
        <p:spPr>
          <a:xfrm>
            <a:off x="756000" y="275400"/>
            <a:ext cx="856656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3200" b="1" strike="noStrike" spc="-1">
                <a:solidFill>
                  <a:srgbClr val="000000"/>
                </a:solidFill>
                <a:latin typeface="Calibri"/>
                <a:ea typeface="DejaVu Sans"/>
              </a:rPr>
              <a:t>Factors influencing amount of </a:t>
            </a:r>
            <a:r>
              <a:rPr lang="en-GB" sz="3200" b="1" strike="noStrike" spc="-1" baseline="3000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lang="en-GB" sz="3200" b="1" strike="noStrike" spc="-1">
                <a:solidFill>
                  <a:srgbClr val="000000"/>
                </a:solidFill>
                <a:latin typeface="Calibri"/>
                <a:ea typeface="DejaVu Sans"/>
              </a:rPr>
              <a:t>C in the atmosphere</a:t>
            </a:r>
            <a:endParaRPr lang="en-GB" sz="32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TextShape 2_3"/>
          <p:cNvSpPr/>
          <p:nvPr/>
        </p:nvSpPr>
        <p:spPr>
          <a:xfrm>
            <a:off x="357120" y="1405440"/>
            <a:ext cx="4443480" cy="365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anthropogenic activity (burning of fossil fuels, bomb tests): release of ‘old’ or ‘new’ carbon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lang="en-GB" sz="2400" b="0" strike="noStrike" spc="-1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lang="en-GB" sz="2400" b="0" strike="noStrike" spc="-1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lang="en-GB" sz="2400" b="0" strike="noStrike" spc="-1">
              <a:latin typeface="Arial"/>
            </a:endParaRPr>
          </a:p>
        </p:txBody>
      </p:sp>
      <p:sp>
        <p:nvSpPr>
          <p:cNvPr id="510" name="CustomShape 3_7"/>
          <p:cNvSpPr/>
          <p:nvPr/>
        </p:nvSpPr>
        <p:spPr>
          <a:xfrm>
            <a:off x="5580000" y="5216040"/>
            <a:ext cx="18216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Bowman S., 1990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511" name="Picture 510"/>
          <p:cNvPicPr/>
          <p:nvPr/>
        </p:nvPicPr>
        <p:blipFill>
          <a:blip r:embed="rId4"/>
          <a:stretch/>
        </p:blipFill>
        <p:spPr>
          <a:xfrm>
            <a:off x="6120000" y="720000"/>
            <a:ext cx="3960720" cy="3960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_7"/>
          <p:cNvSpPr/>
          <p:nvPr/>
        </p:nvSpPr>
        <p:spPr>
          <a:xfrm>
            <a:off x="4937760" y="2544840"/>
            <a:ext cx="200160" cy="62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3" name="Picture 2_3"/>
          <p:cNvPicPr/>
          <p:nvPr/>
        </p:nvPicPr>
        <p:blipFill>
          <a:blip r:embed="rId3"/>
          <a:stretch/>
        </p:blipFill>
        <p:spPr>
          <a:xfrm>
            <a:off x="911160" y="685800"/>
            <a:ext cx="8218080" cy="4760280"/>
          </a:xfrm>
          <a:prstGeom prst="rect">
            <a:avLst/>
          </a:prstGeom>
          <a:ln w="0">
            <a:noFill/>
          </a:ln>
        </p:spPr>
      </p:pic>
      <p:sp>
        <p:nvSpPr>
          <p:cNvPr id="514" name="CustomShape 2_7"/>
          <p:cNvSpPr/>
          <p:nvPr/>
        </p:nvSpPr>
        <p:spPr>
          <a:xfrm>
            <a:off x="1308240" y="239400"/>
            <a:ext cx="8060400" cy="433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Atmospheric nuclear testing </a:t>
            </a:r>
            <a:r>
              <a:rPr lang="en-GB" sz="3200" b="1" strike="noStrike" spc="-1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lang="en-GB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lang="en-GB" sz="3200" b="0" strike="noStrike" spc="-1">
              <a:latin typeface="Arial"/>
            </a:endParaRPr>
          </a:p>
        </p:txBody>
      </p:sp>
      <p:sp>
        <p:nvSpPr>
          <p:cNvPr id="515" name="CustomShape 3_6"/>
          <p:cNvSpPr/>
          <p:nvPr/>
        </p:nvSpPr>
        <p:spPr>
          <a:xfrm>
            <a:off x="196920" y="5390280"/>
            <a:ext cx="4442040" cy="27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Courtesy Stewart Fallon, LLNL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Rectangle 515"/>
          <p:cNvSpPr/>
          <p:nvPr/>
        </p:nvSpPr>
        <p:spPr>
          <a:xfrm>
            <a:off x="503640" y="225720"/>
            <a:ext cx="9070560" cy="94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Rectangle 516"/>
          <p:cNvSpPr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1000"/>
          </a:bodyPr>
          <a:lstStyle/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GB" sz="3200" b="1" strike="noStrike" spc="-1">
                <a:solidFill>
                  <a:srgbClr val="0000FF"/>
                </a:solidFill>
                <a:latin typeface="Arial"/>
              </a:rPr>
              <a:t>require(IntCal)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GB" sz="3200" b="1" strike="noStrike" spc="-1">
                <a:solidFill>
                  <a:srgbClr val="0000FF"/>
                </a:solidFill>
                <a:latin typeface="Arial"/>
              </a:rPr>
              <a:t>intcal.data(0, 1000)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GB" sz="3200" b="1" strike="noStrike" spc="-1">
                <a:solidFill>
                  <a:srgbClr val="0000FF"/>
                </a:solidFill>
                <a:latin typeface="Arial"/>
              </a:rPr>
              <a:t>intcal.data(30e3, 40e3)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GB" sz="3200" b="1" strike="noStrike" spc="-1">
                <a:solidFill>
                  <a:srgbClr val="0000FF"/>
                </a:solidFill>
                <a:latin typeface="Arial"/>
              </a:rPr>
              <a:t>draw.ccurve()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GB" sz="3200" b="1" strike="noStrike" spc="-1">
                <a:solidFill>
                  <a:srgbClr val="0000FF"/>
                </a:solidFill>
                <a:latin typeface="Arial"/>
              </a:rPr>
              <a:t>draw.ccurve(1850, 2020, BCAD=T, cc2="nh1", add.yaxis=T)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extShape 1_6"/>
          <p:cNvSpPr/>
          <p:nvPr/>
        </p:nvSpPr>
        <p:spPr>
          <a:xfrm>
            <a:off x="756000" y="275400"/>
            <a:ext cx="856656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3200" b="1" strike="noStrike" spc="-1">
                <a:solidFill>
                  <a:srgbClr val="000000"/>
                </a:solidFill>
                <a:latin typeface="Calibri"/>
                <a:ea typeface="DejaVu Sans"/>
              </a:rPr>
              <a:t>Factors influencing amount of </a:t>
            </a:r>
            <a:r>
              <a:rPr lang="en-GB" sz="3200" b="1" strike="noStrike" spc="-1" baseline="3000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lang="en-GB" sz="3200" b="1" strike="noStrike" spc="-1">
                <a:solidFill>
                  <a:srgbClr val="000000"/>
                </a:solidFill>
                <a:latin typeface="Calibri"/>
                <a:ea typeface="DejaVu Sans"/>
              </a:rPr>
              <a:t>C in the atmosphere</a:t>
            </a:r>
            <a:endParaRPr lang="en-GB" sz="32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TextShape 2_2"/>
          <p:cNvSpPr/>
          <p:nvPr/>
        </p:nvSpPr>
        <p:spPr>
          <a:xfrm>
            <a:off x="357120" y="1405440"/>
            <a:ext cx="4443480" cy="365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anthropogenic activity (burning of fossil fuels, bomb tests): release of ‘old’ or ‘new’ carbon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lang="en-GB" sz="2400" b="0" strike="noStrike" spc="-1">
              <a:latin typeface="Arial"/>
            </a:endParaRPr>
          </a:p>
          <a:p>
            <a:pPr marL="343080" indent="-34164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variations in solar activity 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lang="en-GB" sz="2400" b="0" strike="noStrike" spc="-1">
              <a:latin typeface="Arial"/>
            </a:endParaRPr>
          </a:p>
          <a:p>
            <a:pPr marL="343080" indent="-34164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variations in the Earth’s magnetic field 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lang="en-GB" sz="2400" b="0" strike="noStrike" spc="-1">
              <a:latin typeface="Arial"/>
            </a:endParaRPr>
          </a:p>
          <a:p>
            <a:pPr marL="343080" indent="-34164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changes in carbon cycle </a:t>
            </a:r>
            <a:endParaRPr lang="en-GB" sz="2400" b="0" strike="noStrike" spc="-1">
              <a:latin typeface="Arial"/>
            </a:endParaRPr>
          </a:p>
        </p:txBody>
      </p:sp>
      <p:pic>
        <p:nvPicPr>
          <p:cNvPr id="520" name="Picture 6_2" descr="magentic field"/>
          <p:cNvPicPr/>
          <p:nvPr/>
        </p:nvPicPr>
        <p:blipFill>
          <a:blip r:embed="rId3"/>
          <a:stretch/>
        </p:blipFill>
        <p:spPr>
          <a:xfrm>
            <a:off x="4961160" y="1708560"/>
            <a:ext cx="4851000" cy="2659320"/>
          </a:xfrm>
          <a:prstGeom prst="rect">
            <a:avLst/>
          </a:prstGeom>
          <a:ln w="0">
            <a:noFill/>
          </a:ln>
        </p:spPr>
      </p:pic>
      <p:sp>
        <p:nvSpPr>
          <p:cNvPr id="521" name="CustomShape 3_8"/>
          <p:cNvSpPr/>
          <p:nvPr/>
        </p:nvSpPr>
        <p:spPr>
          <a:xfrm>
            <a:off x="5959080" y="4402080"/>
            <a:ext cx="313524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http://www.ngdc.noaa.gov/seg/geomag/icons/solarexp.jpg</a:t>
            </a:r>
            <a:endParaRPr lang="en-GB" sz="1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Effect">
                      <p:stCondLst>
                        <p:cond delay="0"/>
                      </p:stCondLst>
                      <p:childTnLst>
                        <p:par>
                          <p:cTn id="4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Effect">
                      <p:stCondLst>
                        <p:cond delay="indefinite"/>
                      </p:stCondLst>
                      <p:childTnLst>
                        <p:par>
                          <p:cTn id="9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5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Effect">
                      <p:stCondLst>
                        <p:cond delay="indefinite"/>
                      </p:stCondLst>
                      <p:childTnLst>
                        <p:par>
                          <p:cTn id="20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500"/>
                                        <p:tgtEl>
                                          <p:spTgt spid="5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Picture 1_1"/>
          <p:cNvPicPr/>
          <p:nvPr/>
        </p:nvPicPr>
        <p:blipFill>
          <a:blip r:embed="rId2"/>
          <a:stretch/>
        </p:blipFill>
        <p:spPr>
          <a:xfrm>
            <a:off x="1514160" y="41040"/>
            <a:ext cx="6878160" cy="4895280"/>
          </a:xfrm>
          <a:prstGeom prst="rect">
            <a:avLst/>
          </a:prstGeom>
          <a:ln w="0">
            <a:noFill/>
          </a:ln>
        </p:spPr>
      </p:pic>
      <p:sp>
        <p:nvSpPr>
          <p:cNvPr id="523" name="CustomShape 1_15"/>
          <p:cNvSpPr/>
          <p:nvPr/>
        </p:nvSpPr>
        <p:spPr>
          <a:xfrm>
            <a:off x="994320" y="5144760"/>
            <a:ext cx="8332200" cy="37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650" b="0" strike="noStrike" spc="-1">
                <a:solidFill>
                  <a:srgbClr val="000000"/>
                </a:solidFill>
                <a:latin typeface="Arial"/>
                <a:ea typeface="DejaVu Sans"/>
              </a:rPr>
              <a:t>Braziunas et al., 1995, based on Lingenfelter 1963</a:t>
            </a:r>
            <a:endParaRPr lang="en-GB" sz="2650" b="0" strike="noStrike" spc="-1">
              <a:latin typeface="Arial"/>
            </a:endParaRPr>
          </a:p>
        </p:txBody>
      </p:sp>
      <p:sp>
        <p:nvSpPr>
          <p:cNvPr id="524" name="CustomShape 2_14"/>
          <p:cNvSpPr/>
          <p:nvPr/>
        </p:nvSpPr>
        <p:spPr>
          <a:xfrm>
            <a:off x="506160" y="230040"/>
            <a:ext cx="3190320" cy="38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0" strike="noStrike" spc="-1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 production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525" name="CustomShape 3_10"/>
          <p:cNvSpPr/>
          <p:nvPr/>
        </p:nvSpPr>
        <p:spPr>
          <a:xfrm>
            <a:off x="6072840" y="519840"/>
            <a:ext cx="3927600" cy="389160"/>
          </a:xfrm>
          <a:prstGeom prst="rect">
            <a:avLst/>
          </a:prstGeom>
          <a:solidFill>
            <a:srgbClr val="FF99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Sunspot minimum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526" name="CustomShape 4_6"/>
          <p:cNvSpPr/>
          <p:nvPr/>
        </p:nvSpPr>
        <p:spPr>
          <a:xfrm>
            <a:off x="7225920" y="1489680"/>
            <a:ext cx="2098800" cy="70920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Sunspot maximum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527" name="Line 5_0"/>
          <p:cNvSpPr/>
          <p:nvPr/>
        </p:nvSpPr>
        <p:spPr>
          <a:xfrm flipH="1">
            <a:off x="6702840" y="1931040"/>
            <a:ext cx="542520" cy="315000"/>
          </a:xfrm>
          <a:prstGeom prst="line">
            <a:avLst/>
          </a:prstGeom>
          <a:ln w="28440">
            <a:solidFill>
              <a:srgbClr val="00FFFF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8" name="Line 6_0"/>
          <p:cNvSpPr/>
          <p:nvPr/>
        </p:nvSpPr>
        <p:spPr>
          <a:xfrm flipH="1">
            <a:off x="6534360" y="986040"/>
            <a:ext cx="290880" cy="378000"/>
          </a:xfrm>
          <a:prstGeom prst="line">
            <a:avLst/>
          </a:prstGeom>
          <a:ln w="28440">
            <a:solidFill>
              <a:srgbClr val="FF99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Picture 2_4"/>
          <p:cNvPicPr/>
          <p:nvPr/>
        </p:nvPicPr>
        <p:blipFill>
          <a:blip r:embed="rId2"/>
          <a:stretch/>
        </p:blipFill>
        <p:spPr>
          <a:xfrm>
            <a:off x="357120" y="1988280"/>
            <a:ext cx="6630840" cy="3527640"/>
          </a:xfrm>
          <a:prstGeom prst="rect">
            <a:avLst/>
          </a:prstGeom>
          <a:ln w="0">
            <a:noFill/>
          </a:ln>
        </p:spPr>
      </p:pic>
      <p:pic>
        <p:nvPicPr>
          <p:cNvPr id="530" name="Picture 3_5"/>
          <p:cNvPicPr/>
          <p:nvPr/>
        </p:nvPicPr>
        <p:blipFill>
          <a:blip r:embed="rId3"/>
          <a:srcRect b="26103"/>
          <a:stretch/>
        </p:blipFill>
        <p:spPr>
          <a:xfrm>
            <a:off x="357120" y="103320"/>
            <a:ext cx="6711480" cy="2636640"/>
          </a:xfrm>
          <a:prstGeom prst="rect">
            <a:avLst/>
          </a:prstGeom>
          <a:ln w="0">
            <a:noFill/>
          </a:ln>
        </p:spPr>
      </p:pic>
      <p:sp>
        <p:nvSpPr>
          <p:cNvPr id="531" name="CustomShape 1_11"/>
          <p:cNvSpPr/>
          <p:nvPr/>
        </p:nvSpPr>
        <p:spPr>
          <a:xfrm>
            <a:off x="1308600" y="0"/>
            <a:ext cx="6190200" cy="38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0" strike="noStrike" spc="-1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 vs. geomagnetic strength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532" name="CustomShape 2_1"/>
          <p:cNvSpPr/>
          <p:nvPr/>
        </p:nvSpPr>
        <p:spPr>
          <a:xfrm>
            <a:off x="5963760" y="4410720"/>
            <a:ext cx="418680" cy="37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65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?</a:t>
            </a:r>
            <a:endParaRPr lang="en-GB" sz="2650" b="0" strike="noStrike" spc="-1">
              <a:latin typeface="Arial"/>
            </a:endParaRPr>
          </a:p>
        </p:txBody>
      </p:sp>
      <p:sp>
        <p:nvSpPr>
          <p:cNvPr id="533" name="CustomShape 3_2"/>
          <p:cNvSpPr/>
          <p:nvPr/>
        </p:nvSpPr>
        <p:spPr>
          <a:xfrm>
            <a:off x="1847880" y="3087360"/>
            <a:ext cx="1594440" cy="38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0" strike="noStrike" spc="-1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534" name="CustomShape 4_4"/>
          <p:cNvSpPr/>
          <p:nvPr/>
        </p:nvSpPr>
        <p:spPr>
          <a:xfrm>
            <a:off x="1865520" y="691560"/>
            <a:ext cx="2894760" cy="38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Dipole moment</a:t>
            </a: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_8"/>
          <p:cNvSpPr/>
          <p:nvPr/>
        </p:nvSpPr>
        <p:spPr>
          <a:xfrm>
            <a:off x="503640" y="336600"/>
            <a:ext cx="9068760" cy="119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Assumptions </a:t>
            </a:r>
            <a:r>
              <a:rPr lang="en-GB" sz="3089" b="1" strike="noStrike" spc="-1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C</a:t>
            </a:r>
            <a:endParaRPr lang="en-GB" sz="3090" b="0" strike="noStrike" spc="-1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GB" sz="3090" b="0" strike="noStrike" spc="-1">
              <a:latin typeface="Arial"/>
            </a:endParaRPr>
          </a:p>
        </p:txBody>
      </p:sp>
      <p:sp>
        <p:nvSpPr>
          <p:cNvPr id="536" name="CustomShape 2_8"/>
          <p:cNvSpPr/>
          <p:nvPr/>
        </p:nvSpPr>
        <p:spPr>
          <a:xfrm>
            <a:off x="700920" y="1322640"/>
            <a:ext cx="9068760" cy="374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16000" indent="-21528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808080"/>
                </a:solidFill>
                <a:latin typeface="Arial"/>
                <a:ea typeface="DejaVu Sans"/>
              </a:rPr>
              <a:t> Constant atmospheric </a:t>
            </a:r>
            <a:r>
              <a:rPr lang="en-GB" sz="2800" b="0" strike="noStrike" spc="-1" baseline="30000">
                <a:solidFill>
                  <a:srgbClr val="808080"/>
                </a:solidFill>
                <a:latin typeface="Arial"/>
                <a:ea typeface="DejaVu Sans"/>
              </a:rPr>
              <a:t>14</a:t>
            </a:r>
            <a:r>
              <a:rPr lang="en-GB" sz="2800" b="0" strike="noStrike" spc="-1">
                <a:solidFill>
                  <a:srgbClr val="808080"/>
                </a:solidFill>
                <a:latin typeface="Arial"/>
                <a:ea typeface="DejaVu Sans"/>
              </a:rPr>
              <a:t>C levels</a:t>
            </a:r>
            <a:endParaRPr lang="en-GB" sz="2800" b="0" strike="noStrike" spc="-1">
              <a:latin typeface="Arial"/>
            </a:endParaRPr>
          </a:p>
          <a:p>
            <a:pPr marL="216000" indent="-21528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Well-mixed carbon reservoirs</a:t>
            </a:r>
            <a:endParaRPr lang="en-GB" sz="2800" b="0" strike="noStrike" spc="-1">
              <a:latin typeface="Arial"/>
            </a:endParaRPr>
          </a:p>
          <a:p>
            <a:pPr marL="216000" indent="-21528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808080"/>
                </a:solidFill>
                <a:latin typeface="Arial"/>
                <a:ea typeface="DejaVu Sans"/>
              </a:rPr>
              <a:t> The target event is dated</a:t>
            </a: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Rectangle 418"/>
          <p:cNvSpPr/>
          <p:nvPr/>
        </p:nvSpPr>
        <p:spPr>
          <a:xfrm>
            <a:off x="503640" y="225720"/>
            <a:ext cx="9070560" cy="94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1" strike="noStrike" spc="-1">
                <a:latin typeface="Arial"/>
              </a:rPr>
              <a:t>Today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420" name="Rectangle 419"/>
          <p:cNvSpPr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56000"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Radiocarbon dating 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Radiocarbon calibration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Intro to age-modelling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en-GB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Mixing Powerpoint slides with R code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Keep R open, try to run the </a:t>
            </a:r>
            <a:r>
              <a:rPr lang="en-GB" sz="3200" b="0" strike="noStrike" spc="-1">
                <a:solidFill>
                  <a:srgbClr val="0000FF"/>
                </a:solidFill>
                <a:latin typeface="Arial"/>
              </a:rPr>
              <a:t>blue R code on your own computer</a:t>
            </a:r>
            <a:endParaRPr lang="en-GB" sz="32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FF"/>
                </a:solidFill>
                <a:latin typeface="Arial"/>
              </a:rPr>
              <a:t>Speak up (chat) when things go wrong!</a:t>
            </a: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_3"/>
          <p:cNvSpPr/>
          <p:nvPr/>
        </p:nvSpPr>
        <p:spPr>
          <a:xfrm>
            <a:off x="1109160" y="-360"/>
            <a:ext cx="7668720" cy="371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650" b="0" strike="noStrike" spc="-1">
                <a:solidFill>
                  <a:srgbClr val="000000"/>
                </a:solidFill>
                <a:latin typeface="Arial"/>
                <a:ea typeface="DejaVu Sans"/>
              </a:rPr>
              <a:t>Estimated Carbon Reservoir Sizes and </a:t>
            </a:r>
            <a:r>
              <a:rPr lang="en-GB" sz="2650" b="0" strike="noStrike" spc="-1" baseline="3000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2650" b="0" strike="noStrike" spc="-1">
                <a:solidFill>
                  <a:srgbClr val="000000"/>
                </a:solidFill>
                <a:latin typeface="Arial"/>
                <a:ea typeface="DejaVu Sans"/>
              </a:rPr>
              <a:t>Ages</a:t>
            </a:r>
            <a:endParaRPr lang="en-GB" sz="2650" b="0" strike="noStrike" spc="-1">
              <a:latin typeface="Arial"/>
            </a:endParaRPr>
          </a:p>
        </p:txBody>
      </p:sp>
      <p:sp>
        <p:nvSpPr>
          <p:cNvPr id="538" name="CustomShape 2_2"/>
          <p:cNvSpPr/>
          <p:nvPr/>
        </p:nvSpPr>
        <p:spPr>
          <a:xfrm>
            <a:off x="1229400" y="393480"/>
            <a:ext cx="7373520" cy="5091840"/>
          </a:xfrm>
          <a:prstGeom prst="rect">
            <a:avLst/>
          </a:prstGeom>
          <a:solidFill>
            <a:srgbClr val="00808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9" name="CustomShape 3_1"/>
          <p:cNvSpPr/>
          <p:nvPr/>
        </p:nvSpPr>
        <p:spPr>
          <a:xfrm>
            <a:off x="1229400" y="393480"/>
            <a:ext cx="7373520" cy="291600"/>
          </a:xfrm>
          <a:prstGeom prst="rect">
            <a:avLst/>
          </a:prstGeom>
          <a:solidFill>
            <a:srgbClr val="FFFF99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0" name="CustomShape 4_2"/>
          <p:cNvSpPr/>
          <p:nvPr/>
        </p:nvSpPr>
        <p:spPr>
          <a:xfrm>
            <a:off x="1229400" y="334080"/>
            <a:ext cx="459576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Atmosphere 750 Gt       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541" name="CustomShape 5_2"/>
          <p:cNvSpPr/>
          <p:nvPr/>
        </p:nvSpPr>
        <p:spPr>
          <a:xfrm>
            <a:off x="1229400" y="1048320"/>
            <a:ext cx="7373520" cy="708840"/>
          </a:xfrm>
          <a:prstGeom prst="rect">
            <a:avLst/>
          </a:prstGeom>
          <a:solidFill>
            <a:srgbClr val="FFCC99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2" name="CustomShape 6_2"/>
          <p:cNvSpPr/>
          <p:nvPr/>
        </p:nvSpPr>
        <p:spPr>
          <a:xfrm>
            <a:off x="1308240" y="1167840"/>
            <a:ext cx="372240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Soils &amp; peat 2000 Gt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543" name="CustomShape 7_1"/>
          <p:cNvSpPr/>
          <p:nvPr/>
        </p:nvSpPr>
        <p:spPr>
          <a:xfrm>
            <a:off x="1229400" y="691560"/>
            <a:ext cx="7373520" cy="350640"/>
          </a:xfrm>
          <a:prstGeom prst="rect">
            <a:avLst/>
          </a:prstGeom>
          <a:solidFill>
            <a:srgbClr val="00FF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4" name="CustomShape 8_1"/>
          <p:cNvSpPr/>
          <p:nvPr/>
        </p:nvSpPr>
        <p:spPr>
          <a:xfrm>
            <a:off x="1229400" y="632160"/>
            <a:ext cx="372276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Plants 550 Gt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545" name="CustomShape 9_2"/>
          <p:cNvSpPr/>
          <p:nvPr/>
        </p:nvSpPr>
        <p:spPr>
          <a:xfrm>
            <a:off x="1229400" y="2775960"/>
            <a:ext cx="7373520" cy="530640"/>
          </a:xfrm>
          <a:prstGeom prst="rect">
            <a:avLst/>
          </a:prstGeom>
          <a:solidFill>
            <a:srgbClr val="BBE0E3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6" name="CustomShape 10_2"/>
          <p:cNvSpPr/>
          <p:nvPr/>
        </p:nvSpPr>
        <p:spPr>
          <a:xfrm>
            <a:off x="1308240" y="2893680"/>
            <a:ext cx="523116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Surface ocean 1000 Gt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547" name="CustomShape 11_2"/>
          <p:cNvSpPr/>
          <p:nvPr/>
        </p:nvSpPr>
        <p:spPr>
          <a:xfrm>
            <a:off x="1229400" y="4660200"/>
            <a:ext cx="8167680" cy="76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1 Gigaton (Gt) = 10</a:t>
            </a:r>
            <a:r>
              <a:rPr lang="en-GB" sz="2400" b="0" strike="noStrike" spc="-1" baseline="30000">
                <a:solidFill>
                  <a:srgbClr val="000000"/>
                </a:solidFill>
                <a:latin typeface="Arial"/>
                <a:ea typeface="DejaVu Sans"/>
              </a:rPr>
              <a:t>15</a:t>
            </a: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tons                         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IPCC 1990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548" name="CustomShape 12_2"/>
          <p:cNvSpPr/>
          <p:nvPr/>
        </p:nvSpPr>
        <p:spPr>
          <a:xfrm>
            <a:off x="1387080" y="3369960"/>
            <a:ext cx="5231160" cy="34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FFFFFF"/>
                </a:solidFill>
                <a:latin typeface="Arial"/>
                <a:ea typeface="DejaVu Sans"/>
              </a:rPr>
              <a:t>Deep ocean 38,000 Gt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549" name="CustomShape 13_2"/>
          <p:cNvSpPr/>
          <p:nvPr/>
        </p:nvSpPr>
        <p:spPr>
          <a:xfrm>
            <a:off x="1229400" y="1764000"/>
            <a:ext cx="7373520" cy="1005480"/>
          </a:xfrm>
          <a:prstGeom prst="rect">
            <a:avLst/>
          </a:prstGeom>
          <a:solidFill>
            <a:srgbClr val="000000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0" name="CustomShape 14_2"/>
          <p:cNvSpPr/>
          <p:nvPr/>
        </p:nvSpPr>
        <p:spPr>
          <a:xfrm>
            <a:off x="1546200" y="2001240"/>
            <a:ext cx="523116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FFFFFF"/>
                </a:solidFill>
                <a:latin typeface="Arial"/>
                <a:ea typeface="DejaVu Sans"/>
              </a:rPr>
              <a:t>Fossil fuels 5000 Gt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551" name="CustomShape 15_2"/>
          <p:cNvSpPr/>
          <p:nvPr/>
        </p:nvSpPr>
        <p:spPr>
          <a:xfrm>
            <a:off x="5833440" y="334080"/>
            <a:ext cx="943920" cy="34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552" name="CustomShape 16_2"/>
          <p:cNvSpPr/>
          <p:nvPr/>
        </p:nvSpPr>
        <p:spPr>
          <a:xfrm>
            <a:off x="5674320" y="691200"/>
            <a:ext cx="2373840" cy="34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1 – 250 yrs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553" name="CustomShape 17_2"/>
          <p:cNvSpPr/>
          <p:nvPr/>
        </p:nvSpPr>
        <p:spPr>
          <a:xfrm>
            <a:off x="5674320" y="1226520"/>
            <a:ext cx="2730240" cy="34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1 – 10,000 yrs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554" name="CustomShape 18_2"/>
          <p:cNvSpPr/>
          <p:nvPr/>
        </p:nvSpPr>
        <p:spPr>
          <a:xfrm>
            <a:off x="5595480" y="1822680"/>
            <a:ext cx="2730240" cy="76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FFFFFF"/>
                </a:solidFill>
                <a:latin typeface="Arial"/>
                <a:ea typeface="DejaVu Sans"/>
              </a:rPr>
              <a:t>Millions of yrs 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0" strike="noStrike" spc="-1" baseline="30000">
                <a:solidFill>
                  <a:srgbClr val="FFFFFF"/>
                </a:solidFill>
                <a:latin typeface="Arial"/>
                <a:ea typeface="DejaVu Sans"/>
              </a:rPr>
              <a:t>14</a:t>
            </a:r>
            <a:r>
              <a:rPr lang="en-GB" sz="2400" b="0" strike="noStrike" spc="-1">
                <a:solidFill>
                  <a:srgbClr val="FFFFFF"/>
                </a:solidFill>
                <a:latin typeface="Arial"/>
                <a:ea typeface="DejaVu Sans"/>
              </a:rPr>
              <a:t>C free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555" name="CustomShape 19_2"/>
          <p:cNvSpPr/>
          <p:nvPr/>
        </p:nvSpPr>
        <p:spPr>
          <a:xfrm>
            <a:off x="5436360" y="2834640"/>
            <a:ext cx="2770560" cy="34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400 – 1000 yrs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556" name="CustomShape 20_2"/>
          <p:cNvSpPr/>
          <p:nvPr/>
        </p:nvSpPr>
        <p:spPr>
          <a:xfrm>
            <a:off x="5595480" y="3609000"/>
            <a:ext cx="2730240" cy="34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FFFFFF"/>
                </a:solidFill>
                <a:latin typeface="Arial"/>
                <a:ea typeface="DejaVu Sans"/>
              </a:rPr>
              <a:t>1000 – 2000 yrs</a:t>
            </a:r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_4"/>
          <p:cNvSpPr/>
          <p:nvPr/>
        </p:nvSpPr>
        <p:spPr>
          <a:xfrm>
            <a:off x="502920" y="227160"/>
            <a:ext cx="9066600" cy="94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4000"/>
              </a:lnSpc>
            </a:pPr>
            <a:r>
              <a:rPr lang="en-GB" sz="3600" b="1" strike="noStrike" spc="-1">
                <a:solidFill>
                  <a:srgbClr val="000000"/>
                </a:solidFill>
                <a:latin typeface="Arial"/>
                <a:ea typeface="Arial"/>
              </a:rPr>
              <a:t>Marine reservoir effect</a:t>
            </a:r>
            <a:endParaRPr lang="en-GB" sz="3600" b="0" strike="noStrike" spc="-1">
              <a:latin typeface="Arial"/>
            </a:endParaRPr>
          </a:p>
        </p:txBody>
      </p:sp>
      <p:sp>
        <p:nvSpPr>
          <p:cNvPr id="558" name="CustomShape 2_4"/>
          <p:cNvSpPr/>
          <p:nvPr/>
        </p:nvSpPr>
        <p:spPr>
          <a:xfrm>
            <a:off x="700560" y="1322280"/>
            <a:ext cx="9066600" cy="275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16000" indent="-2152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Difference in radiocarbon age of surface water and atmosphere due to slow exchange</a:t>
            </a:r>
            <a:endParaRPr lang="en-GB" sz="2400" b="0" strike="noStrike" spc="-1">
              <a:latin typeface="Arial"/>
            </a:endParaRPr>
          </a:p>
          <a:p>
            <a:pPr marL="216000" indent="-215280">
              <a:lnSpc>
                <a:spcPct val="11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Average c. 500 years</a:t>
            </a:r>
            <a:endParaRPr lang="en-GB" sz="2400" b="0" strike="noStrike" spc="-1">
              <a:latin typeface="Arial"/>
            </a:endParaRPr>
          </a:p>
          <a:p>
            <a:pPr marL="216000" indent="-215280">
              <a:lnSpc>
                <a:spcPct val="11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+ Local upwelling of old water</a:t>
            </a:r>
            <a:endParaRPr lang="en-GB" sz="2400" b="0" strike="noStrike" spc="-1">
              <a:latin typeface="Arial"/>
            </a:endParaRPr>
          </a:p>
          <a:p>
            <a:pPr marL="216000" indent="-215280">
              <a:lnSpc>
                <a:spcPct val="11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0  to + 900 years</a:t>
            </a:r>
            <a:endParaRPr lang="en-GB" sz="2400" b="0" strike="noStrike" spc="-1">
              <a:latin typeface="Arial"/>
            </a:endParaRPr>
          </a:p>
          <a:p>
            <a:pPr marL="216000" indent="-215280">
              <a:lnSpc>
                <a:spcPct val="11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Example: Scott polar expedition (AD 1912)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	</a:t>
            </a: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Apparent age penguin 1390 ± 40 BP seal 1300 ± 50 BP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Picture 2_2"/>
          <p:cNvPicPr/>
          <p:nvPr/>
        </p:nvPicPr>
        <p:blipFill>
          <a:blip r:embed="rId2"/>
          <a:srcRect l="4707" r="9423"/>
          <a:stretch/>
        </p:blipFill>
        <p:spPr>
          <a:xfrm>
            <a:off x="1657440" y="203760"/>
            <a:ext cx="6982560" cy="4129560"/>
          </a:xfrm>
          <a:prstGeom prst="rect">
            <a:avLst/>
          </a:prstGeom>
          <a:ln w="0">
            <a:noFill/>
          </a:ln>
        </p:spPr>
      </p:pic>
      <p:sp>
        <p:nvSpPr>
          <p:cNvPr id="560" name="CustomShape 1_5"/>
          <p:cNvSpPr/>
          <p:nvPr/>
        </p:nvSpPr>
        <p:spPr>
          <a:xfrm>
            <a:off x="3527280" y="2833920"/>
            <a:ext cx="244080" cy="43452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1" name="CustomShape 2_5"/>
          <p:cNvSpPr/>
          <p:nvPr/>
        </p:nvSpPr>
        <p:spPr>
          <a:xfrm>
            <a:off x="3650040" y="4140720"/>
            <a:ext cx="1419480" cy="25848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2" name="CustomShape 3_5"/>
          <p:cNvSpPr/>
          <p:nvPr/>
        </p:nvSpPr>
        <p:spPr>
          <a:xfrm>
            <a:off x="5205240" y="2959920"/>
            <a:ext cx="160200" cy="43452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3" name="CustomShape 4_3"/>
          <p:cNvSpPr/>
          <p:nvPr/>
        </p:nvSpPr>
        <p:spPr>
          <a:xfrm>
            <a:off x="4619520" y="2079000"/>
            <a:ext cx="159840" cy="37152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4" name="CustomShape 5_3"/>
          <p:cNvSpPr/>
          <p:nvPr/>
        </p:nvSpPr>
        <p:spPr>
          <a:xfrm rot="19080000">
            <a:off x="2625120" y="1882080"/>
            <a:ext cx="294480" cy="41472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CustomShape 6_3"/>
          <p:cNvSpPr/>
          <p:nvPr/>
        </p:nvSpPr>
        <p:spPr>
          <a:xfrm rot="19080000">
            <a:off x="2320920" y="1281240"/>
            <a:ext cx="193320" cy="3258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6" name="CustomShape 7_0"/>
          <p:cNvSpPr/>
          <p:nvPr/>
        </p:nvSpPr>
        <p:spPr>
          <a:xfrm>
            <a:off x="2855520" y="3337920"/>
            <a:ext cx="579960" cy="371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7" name="CustomShape 8_0"/>
          <p:cNvSpPr/>
          <p:nvPr/>
        </p:nvSpPr>
        <p:spPr>
          <a:xfrm>
            <a:off x="3863520" y="1764000"/>
            <a:ext cx="579960" cy="371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8" name="CustomShape 9_3"/>
          <p:cNvSpPr/>
          <p:nvPr/>
        </p:nvSpPr>
        <p:spPr>
          <a:xfrm>
            <a:off x="2685600" y="1259640"/>
            <a:ext cx="327960" cy="183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extShape 1"/>
          <p:cNvSpPr/>
          <p:nvPr/>
        </p:nvSpPr>
        <p:spPr>
          <a:xfrm>
            <a:off x="1055160" y="324720"/>
            <a:ext cx="8694000" cy="109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33000"/>
          </a:bodyPr>
          <a:lstStyle/>
          <a:p>
            <a:pPr algn="r">
              <a:lnSpc>
                <a:spcPct val="90000"/>
              </a:lnSpc>
            </a:pPr>
            <a:r>
              <a:rPr lang="en-GB" sz="4400" b="0" strike="noStrike" spc="-1">
                <a:solidFill>
                  <a:srgbClr val="C00000"/>
                </a:solidFill>
                <a:latin typeface="Calibri Light"/>
              </a:rPr>
              <a:t> Marine Reservoir</a:t>
            </a:r>
            <a:br/>
            <a:r>
              <a:rPr lang="en-GB" sz="4400" b="0" strike="noStrike" spc="-1">
                <a:solidFill>
                  <a:srgbClr val="C00000"/>
                </a:solidFill>
                <a:latin typeface="Calibri Light"/>
              </a:rPr>
              <a:t>Correction</a:t>
            </a:r>
            <a:br/>
            <a:r>
              <a:rPr lang="en-GB" sz="4400" b="0" strike="noStrike" spc="-1">
                <a:solidFill>
                  <a:srgbClr val="C00000"/>
                </a:solidFill>
                <a:latin typeface="Calibri Light"/>
              </a:rPr>
              <a:t>Database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570" name="Picture 3_4"/>
          <p:cNvPicPr/>
          <p:nvPr/>
        </p:nvPicPr>
        <p:blipFill>
          <a:blip r:embed="rId2"/>
          <a:stretch/>
        </p:blipFill>
        <p:spPr>
          <a:xfrm>
            <a:off x="0" y="46080"/>
            <a:ext cx="6311160" cy="5670000"/>
          </a:xfrm>
          <a:prstGeom prst="rect">
            <a:avLst/>
          </a:prstGeom>
          <a:ln w="0">
            <a:noFill/>
          </a:ln>
        </p:spPr>
      </p:pic>
      <p:sp>
        <p:nvSpPr>
          <p:cNvPr id="571" name="CustomShape 2_10"/>
          <p:cNvSpPr/>
          <p:nvPr/>
        </p:nvSpPr>
        <p:spPr>
          <a:xfrm>
            <a:off x="1442520" y="3471840"/>
            <a:ext cx="1442160" cy="777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CustomShape 3_4"/>
          <p:cNvSpPr/>
          <p:nvPr/>
        </p:nvSpPr>
        <p:spPr>
          <a:xfrm>
            <a:off x="1713240" y="4467240"/>
            <a:ext cx="1442160" cy="36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73" name="Picture 6_3"/>
          <p:cNvPicPr/>
          <p:nvPr/>
        </p:nvPicPr>
        <p:blipFill>
          <a:blip r:embed="rId3"/>
          <a:stretch/>
        </p:blipFill>
        <p:spPr>
          <a:xfrm>
            <a:off x="6308640" y="2655000"/>
            <a:ext cx="3277800" cy="2410200"/>
          </a:xfrm>
          <a:prstGeom prst="rect">
            <a:avLst/>
          </a:prstGeom>
          <a:ln w="0">
            <a:noFill/>
          </a:ln>
        </p:spPr>
      </p:pic>
      <p:sp>
        <p:nvSpPr>
          <p:cNvPr id="574" name="TextBox 573"/>
          <p:cNvSpPr txBox="1"/>
          <p:nvPr/>
        </p:nvSpPr>
        <p:spPr>
          <a:xfrm>
            <a:off x="7641360" y="5324040"/>
            <a:ext cx="243936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http://calib.org/marine/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icture 8"/>
          <p:cNvPicPr/>
          <p:nvPr/>
        </p:nvPicPr>
        <p:blipFill>
          <a:blip r:embed="rId2"/>
          <a:stretch/>
        </p:blipFill>
        <p:spPr>
          <a:xfrm>
            <a:off x="0" y="0"/>
            <a:ext cx="6997320" cy="5670000"/>
          </a:xfrm>
          <a:prstGeom prst="rect">
            <a:avLst/>
          </a:prstGeom>
          <a:ln w="0">
            <a:noFill/>
          </a:ln>
        </p:spPr>
      </p:pic>
      <p:pic>
        <p:nvPicPr>
          <p:cNvPr id="576" name="Picture 11_1"/>
          <p:cNvPicPr/>
          <p:nvPr/>
        </p:nvPicPr>
        <p:blipFill>
          <a:blip r:embed="rId3"/>
          <a:stretch/>
        </p:blipFill>
        <p:spPr>
          <a:xfrm>
            <a:off x="5554080" y="595080"/>
            <a:ext cx="4355640" cy="2590560"/>
          </a:xfrm>
          <a:prstGeom prst="rect">
            <a:avLst/>
          </a:prstGeom>
          <a:ln w="0">
            <a:noFill/>
          </a:ln>
        </p:spPr>
      </p:pic>
      <p:pic>
        <p:nvPicPr>
          <p:cNvPr id="577" name="Picture 12_1"/>
          <p:cNvPicPr/>
          <p:nvPr/>
        </p:nvPicPr>
        <p:blipFill>
          <a:blip r:embed="rId4"/>
          <a:stretch/>
        </p:blipFill>
        <p:spPr>
          <a:xfrm>
            <a:off x="5580000" y="3355200"/>
            <a:ext cx="4539240" cy="2181240"/>
          </a:xfrm>
          <a:prstGeom prst="rect">
            <a:avLst/>
          </a:prstGeom>
          <a:ln w="0">
            <a:noFill/>
          </a:ln>
        </p:spPr>
      </p:pic>
      <p:sp>
        <p:nvSpPr>
          <p:cNvPr id="578" name="CustomShape 1_10"/>
          <p:cNvSpPr/>
          <p:nvPr/>
        </p:nvSpPr>
        <p:spPr>
          <a:xfrm>
            <a:off x="5334120" y="2794680"/>
            <a:ext cx="438840" cy="33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7D31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79" name="CustomShape 2_11"/>
          <p:cNvSpPr/>
          <p:nvPr/>
        </p:nvSpPr>
        <p:spPr>
          <a:xfrm>
            <a:off x="5052600" y="4841640"/>
            <a:ext cx="5066640" cy="777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ustomShape 1_9"/>
          <p:cNvSpPr/>
          <p:nvPr/>
        </p:nvSpPr>
        <p:spPr>
          <a:xfrm>
            <a:off x="503640" y="336600"/>
            <a:ext cx="9068760" cy="119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Assumptions </a:t>
            </a:r>
            <a:r>
              <a:rPr lang="en-GB" sz="3089" b="1" strike="noStrike" spc="-1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C</a:t>
            </a:r>
            <a:endParaRPr lang="en-GB" sz="3090" b="0" strike="noStrike" spc="-1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GB" sz="3090" b="0" strike="noStrike" spc="-1">
              <a:latin typeface="Arial"/>
            </a:endParaRPr>
          </a:p>
        </p:txBody>
      </p:sp>
      <p:sp>
        <p:nvSpPr>
          <p:cNvPr id="581" name="CustomShape 2_9"/>
          <p:cNvSpPr/>
          <p:nvPr/>
        </p:nvSpPr>
        <p:spPr>
          <a:xfrm>
            <a:off x="700920" y="1322640"/>
            <a:ext cx="9068760" cy="374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16000" indent="-21528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808080"/>
                </a:solidFill>
                <a:latin typeface="Arial"/>
                <a:ea typeface="DejaVu Sans"/>
              </a:rPr>
              <a:t> Constant atmospheric </a:t>
            </a:r>
            <a:r>
              <a:rPr lang="en-GB" sz="2800" b="0" strike="noStrike" spc="-1" baseline="30000">
                <a:solidFill>
                  <a:srgbClr val="808080"/>
                </a:solidFill>
                <a:latin typeface="Arial"/>
                <a:ea typeface="DejaVu Sans"/>
              </a:rPr>
              <a:t>14</a:t>
            </a:r>
            <a:r>
              <a:rPr lang="en-GB" sz="2800" b="0" strike="noStrike" spc="-1">
                <a:solidFill>
                  <a:srgbClr val="808080"/>
                </a:solidFill>
                <a:latin typeface="Arial"/>
                <a:ea typeface="DejaVu Sans"/>
              </a:rPr>
              <a:t>C levels</a:t>
            </a:r>
            <a:endParaRPr lang="en-GB" sz="2800" b="0" strike="noStrike" spc="-1">
              <a:latin typeface="Arial"/>
            </a:endParaRPr>
          </a:p>
          <a:p>
            <a:pPr marL="216000" indent="-21528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808080"/>
                </a:solidFill>
                <a:latin typeface="Arial"/>
                <a:ea typeface="DejaVu Sans"/>
              </a:rPr>
              <a:t> Well-mixed carbon reservoirs</a:t>
            </a:r>
            <a:endParaRPr lang="en-GB" sz="2800" b="0" strike="noStrike" spc="-1">
              <a:latin typeface="Arial"/>
            </a:endParaRPr>
          </a:p>
          <a:p>
            <a:pPr marL="216000" indent="-21528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The target event is dated</a:t>
            </a: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Picture 2_1"/>
          <p:cNvPicPr/>
          <p:nvPr/>
        </p:nvPicPr>
        <p:blipFill>
          <a:blip r:embed="rId3"/>
          <a:stretch/>
        </p:blipFill>
        <p:spPr>
          <a:xfrm>
            <a:off x="21240" y="900000"/>
            <a:ext cx="5219640" cy="3600000"/>
          </a:xfrm>
          <a:prstGeom prst="rect">
            <a:avLst/>
          </a:prstGeom>
          <a:ln w="0"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3" name="CustomShape 1_1"/>
          <p:cNvSpPr/>
          <p:nvPr/>
        </p:nvSpPr>
        <p:spPr>
          <a:xfrm>
            <a:off x="1160280" y="4860000"/>
            <a:ext cx="2799720" cy="31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90" b="0" strike="noStrike" spc="-1">
                <a:solidFill>
                  <a:srgbClr val="000000"/>
                </a:solidFill>
                <a:latin typeface="Arial"/>
                <a:ea typeface="DejaVu Sans"/>
              </a:rPr>
              <a:t>Scott, 2013 (</a:t>
            </a:r>
            <a:r>
              <a:rPr lang="en-GB" sz="149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Encycl. Quat. Sci.</a:t>
            </a:r>
            <a:r>
              <a:rPr lang="en-GB" sz="149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GB" sz="1490" b="0" strike="noStrike" spc="-1">
              <a:latin typeface="Arial"/>
            </a:endParaRPr>
          </a:p>
        </p:txBody>
      </p:sp>
      <p:pic>
        <p:nvPicPr>
          <p:cNvPr id="584" name="Picture 2_0"/>
          <p:cNvPicPr/>
          <p:nvPr/>
        </p:nvPicPr>
        <p:blipFill>
          <a:blip r:embed="rId4"/>
          <a:stretch/>
        </p:blipFill>
        <p:spPr>
          <a:xfrm>
            <a:off x="5760000" y="900000"/>
            <a:ext cx="4243320" cy="3416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Picture 584"/>
          <p:cNvPicPr/>
          <p:nvPr/>
        </p:nvPicPr>
        <p:blipFill>
          <a:blip r:embed="rId2"/>
          <a:stretch/>
        </p:blipFill>
        <p:spPr>
          <a:xfrm>
            <a:off x="1646280" y="14400"/>
            <a:ext cx="6850440" cy="5668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_13"/>
          <p:cNvSpPr/>
          <p:nvPr/>
        </p:nvSpPr>
        <p:spPr>
          <a:xfrm>
            <a:off x="503640" y="336600"/>
            <a:ext cx="9068760" cy="119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89" b="1" strike="noStrike" spc="-1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lang="en-GB" sz="3090" b="0" strike="noStrike" spc="-1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GB" sz="3090" b="0" strike="noStrike" spc="-1">
              <a:latin typeface="Arial"/>
            </a:endParaRPr>
          </a:p>
        </p:txBody>
      </p:sp>
      <p:sp>
        <p:nvSpPr>
          <p:cNvPr id="587" name="CustomShape 2_13"/>
          <p:cNvSpPr/>
          <p:nvPr/>
        </p:nvSpPr>
        <p:spPr>
          <a:xfrm>
            <a:off x="700560" y="2276280"/>
            <a:ext cx="9066600" cy="275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16000" indent="-2152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1" strike="noStrike" spc="-1">
                <a:solidFill>
                  <a:srgbClr val="0000CD"/>
                </a:solidFill>
                <a:latin typeface="Arial"/>
                <a:ea typeface="DejaVu Sans"/>
              </a:rPr>
              <a:t>calibrate()</a:t>
            </a:r>
            <a:endParaRPr lang="en-GB" sz="2400" b="0" strike="noStrike" spc="-1">
              <a:latin typeface="Arial"/>
            </a:endParaRPr>
          </a:p>
          <a:p>
            <a:pPr marL="216000" indent="-2152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4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588" name="Picture 587"/>
          <p:cNvPicPr/>
          <p:nvPr/>
        </p:nvPicPr>
        <p:blipFill>
          <a:blip r:embed="rId3"/>
          <a:stretch/>
        </p:blipFill>
        <p:spPr>
          <a:xfrm>
            <a:off x="4608000" y="468000"/>
            <a:ext cx="4572000" cy="4572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_14"/>
          <p:cNvSpPr/>
          <p:nvPr/>
        </p:nvSpPr>
        <p:spPr>
          <a:xfrm>
            <a:off x="503640" y="336600"/>
            <a:ext cx="9068760" cy="119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89" b="1" strike="noStrike" spc="-1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lang="en-GB" sz="3090" b="0" strike="noStrike" spc="-1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GB" sz="3090" b="0" strike="noStrike" spc="-1">
              <a:latin typeface="Arial"/>
            </a:endParaRPr>
          </a:p>
        </p:txBody>
      </p:sp>
      <p:sp>
        <p:nvSpPr>
          <p:cNvPr id="590" name="CustomShape 2_16"/>
          <p:cNvSpPr/>
          <p:nvPr/>
        </p:nvSpPr>
        <p:spPr>
          <a:xfrm>
            <a:off x="700560" y="2276280"/>
            <a:ext cx="4519440" cy="275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16000" indent="-2152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Each radiocarbon date comes with a lab error</a:t>
            </a:r>
            <a:endParaRPr lang="en-GB" sz="2400" b="0" strike="noStrike" spc="-1">
              <a:latin typeface="Arial"/>
            </a:endParaRPr>
          </a:p>
          <a:p>
            <a:pPr marL="216000" indent="-2152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Assumed to be distributed normally/Gaussian</a:t>
            </a:r>
            <a:endParaRPr lang="en-GB" sz="2400" b="0" strike="noStrike" spc="-1">
              <a:latin typeface="Arial"/>
            </a:endParaRPr>
          </a:p>
          <a:p>
            <a:pPr marL="648000" lvl="2" indent="-21600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Or alternatively, a student-t distribution with longer tails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591" name="Picture 1_6"/>
          <p:cNvPicPr/>
          <p:nvPr/>
        </p:nvPicPr>
        <p:blipFill>
          <a:blip r:embed="rId3"/>
          <a:stretch/>
        </p:blipFill>
        <p:spPr>
          <a:xfrm>
            <a:off x="5580000" y="1614960"/>
            <a:ext cx="4329720" cy="216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Picture 420"/>
          <p:cNvPicPr/>
          <p:nvPr/>
        </p:nvPicPr>
        <p:blipFill>
          <a:blip r:embed="rId2"/>
          <a:stretch/>
        </p:blipFill>
        <p:spPr>
          <a:xfrm>
            <a:off x="2827440" y="89280"/>
            <a:ext cx="7432200" cy="5310360"/>
          </a:xfrm>
          <a:prstGeom prst="rect">
            <a:avLst/>
          </a:prstGeom>
          <a:ln w="0">
            <a:noFill/>
          </a:ln>
        </p:spPr>
      </p:pic>
      <p:sp>
        <p:nvSpPr>
          <p:cNvPr id="422" name="Rectangle 421"/>
          <p:cNvSpPr/>
          <p:nvPr/>
        </p:nvSpPr>
        <p:spPr>
          <a:xfrm>
            <a:off x="3517560" y="5472000"/>
            <a:ext cx="6562800" cy="24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100" b="0" strike="noStrike" spc="-1">
                <a:latin typeface="Arial"/>
              </a:rPr>
              <a:t>https://www.nuclear-power.com/nuclear-power/reactor-physics/atomic-nuclear-physics/nuclear-stability/</a:t>
            </a:r>
          </a:p>
        </p:txBody>
      </p:sp>
      <p:pic>
        <p:nvPicPr>
          <p:cNvPr id="423" name="Picture 422"/>
          <p:cNvPicPr/>
          <p:nvPr/>
        </p:nvPicPr>
        <p:blipFill>
          <a:blip r:embed="rId3"/>
          <a:stretch/>
        </p:blipFill>
        <p:spPr>
          <a:xfrm>
            <a:off x="180000" y="2880000"/>
            <a:ext cx="2699640" cy="2699640"/>
          </a:xfrm>
          <a:prstGeom prst="rect">
            <a:avLst/>
          </a:prstGeom>
          <a:ln w="0">
            <a:noFill/>
          </a:ln>
        </p:spPr>
      </p:pic>
      <p:pic>
        <p:nvPicPr>
          <p:cNvPr id="424" name="Picture 423"/>
          <p:cNvPicPr/>
          <p:nvPr/>
        </p:nvPicPr>
        <p:blipFill>
          <a:blip r:embed="rId4"/>
          <a:stretch/>
        </p:blipFill>
        <p:spPr>
          <a:xfrm>
            <a:off x="0" y="0"/>
            <a:ext cx="3240000" cy="161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_17"/>
          <p:cNvSpPr/>
          <p:nvPr/>
        </p:nvSpPr>
        <p:spPr>
          <a:xfrm>
            <a:off x="503640" y="336600"/>
            <a:ext cx="9068760" cy="119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89" b="1" strike="noStrike" spc="-1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lang="en-GB" sz="3090" b="0" strike="noStrike" spc="-1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GB" sz="3090" b="0" strike="noStrike" spc="-1">
              <a:latin typeface="Arial"/>
            </a:endParaRPr>
          </a:p>
        </p:txBody>
      </p:sp>
      <p:sp>
        <p:nvSpPr>
          <p:cNvPr id="593" name="CustomShape 2_17"/>
          <p:cNvSpPr/>
          <p:nvPr/>
        </p:nvSpPr>
        <p:spPr>
          <a:xfrm>
            <a:off x="700560" y="2276280"/>
            <a:ext cx="9066600" cy="275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4000"/>
              </a:lnSpc>
            </a:pPr>
            <a:r>
              <a:rPr lang="en-GB" sz="1800" b="1" strike="noStrike" spc="-1">
                <a:solidFill>
                  <a:srgbClr val="0000CD"/>
                </a:solidFill>
                <a:latin typeface="Arial"/>
                <a:ea typeface="DejaVu Sans"/>
              </a:rPr>
              <a:t>dnorm(125, 130, 20)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4000"/>
              </a:lnSpc>
            </a:pPr>
            <a:r>
              <a:rPr lang="en-GB" sz="1800" b="1" strike="noStrike" spc="-1">
                <a:solidFill>
                  <a:srgbClr val="0000CD"/>
                </a:solidFill>
                <a:latin typeface="Arial"/>
                <a:ea typeface="DejaVu Sans"/>
              </a:rPr>
              <a:t>dnorm(130, 130, 20)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4000"/>
              </a:lnSpc>
            </a:pPr>
            <a:r>
              <a:rPr lang="en-GB" sz="1800" b="1" strike="noStrike" spc="-1">
                <a:solidFill>
                  <a:srgbClr val="0000CD"/>
                </a:solidFill>
                <a:latin typeface="Arial"/>
                <a:ea typeface="DejaVu Sans"/>
              </a:rPr>
              <a:t>x &lt;- 0:250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4000"/>
              </a:lnSpc>
            </a:pPr>
            <a:r>
              <a:rPr lang="en-GB" sz="1800" b="1" strike="noStrike" spc="-1">
                <a:solidFill>
                  <a:srgbClr val="0000CD"/>
                </a:solidFill>
                <a:latin typeface="Arial"/>
                <a:ea typeface="DejaVu Sans"/>
              </a:rPr>
              <a:t>probs &lt;- dnorm(x, 130, 20)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4000"/>
              </a:lnSpc>
            </a:pPr>
            <a:r>
              <a:rPr lang="en-GB" sz="1800" b="1" strike="noStrike" spc="-1">
                <a:solidFill>
                  <a:srgbClr val="0000CD"/>
                </a:solidFill>
                <a:latin typeface="Arial"/>
                <a:ea typeface="DejaVu Sans"/>
              </a:rPr>
              <a:t>head(cbind(x, probs))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4000"/>
              </a:lnSpc>
            </a:pPr>
            <a:r>
              <a:rPr lang="en-GB" sz="1800" b="1" strike="noStrike" spc="-1">
                <a:solidFill>
                  <a:srgbClr val="0000CD"/>
                </a:solidFill>
                <a:latin typeface="Arial"/>
                <a:ea typeface="DejaVu Sans"/>
              </a:rPr>
              <a:t>sum(probs)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4000"/>
              </a:lnSpc>
            </a:pPr>
            <a:r>
              <a:rPr lang="en-GB" sz="1800" b="1" strike="noStrike" spc="-1">
                <a:solidFill>
                  <a:srgbClr val="0000CD"/>
                </a:solidFill>
                <a:latin typeface="Arial"/>
                <a:ea typeface="DejaVu Sans"/>
              </a:rPr>
              <a:t>plot(x, probs, type="l")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594" name="Picture 593"/>
          <p:cNvPicPr/>
          <p:nvPr/>
        </p:nvPicPr>
        <p:blipFill>
          <a:blip r:embed="rId3"/>
          <a:stretch/>
        </p:blipFill>
        <p:spPr>
          <a:xfrm>
            <a:off x="5400000" y="288000"/>
            <a:ext cx="4572000" cy="4572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icture 1_5"/>
          <p:cNvPicPr/>
          <p:nvPr/>
        </p:nvPicPr>
        <p:blipFill>
          <a:blip r:embed="rId2"/>
          <a:stretch/>
        </p:blipFill>
        <p:spPr>
          <a:xfrm>
            <a:off x="1175040" y="894960"/>
            <a:ext cx="7745400" cy="3872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_19"/>
          <p:cNvSpPr/>
          <p:nvPr/>
        </p:nvSpPr>
        <p:spPr>
          <a:xfrm>
            <a:off x="503640" y="336600"/>
            <a:ext cx="9068760" cy="119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89" b="1" strike="noStrike" spc="-1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lang="en-GB" sz="3090" b="0" strike="noStrike" spc="-1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GB" sz="3090" b="0" strike="noStrike" spc="-1">
              <a:latin typeface="Arial"/>
            </a:endParaRPr>
          </a:p>
        </p:txBody>
      </p:sp>
      <p:sp>
        <p:nvSpPr>
          <p:cNvPr id="597" name="CustomShape 2_19"/>
          <p:cNvSpPr/>
          <p:nvPr/>
        </p:nvSpPr>
        <p:spPr>
          <a:xfrm>
            <a:off x="700560" y="2276280"/>
            <a:ext cx="9066600" cy="275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4000"/>
              </a:lnSpc>
            </a:pPr>
            <a:r>
              <a:rPr lang="en-GB" sz="1800" b="1" strike="noStrike" spc="-1">
                <a:solidFill>
                  <a:srgbClr val="0000CD"/>
                </a:solidFill>
                <a:latin typeface="Arial"/>
                <a:ea typeface="DejaVu Sans"/>
              </a:rPr>
              <a:t>cc &lt;- ccurve()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4000"/>
              </a:lnSpc>
            </a:pPr>
            <a:r>
              <a:rPr lang="en-GB" sz="1800" b="1" strike="noStrike" spc="-1">
                <a:solidFill>
                  <a:srgbClr val="0000CD"/>
                </a:solidFill>
                <a:latin typeface="Arial"/>
                <a:ea typeface="DejaVu Sans"/>
              </a:rPr>
              <a:t>yr.intcal &lt;- cc[,1]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4000"/>
              </a:lnSpc>
            </a:pPr>
            <a:r>
              <a:rPr lang="en-GB" sz="1800" b="1" strike="noStrike" spc="-1">
                <a:solidFill>
                  <a:srgbClr val="0000CD"/>
                </a:solidFill>
                <a:latin typeface="Arial"/>
                <a:ea typeface="DejaVu Sans"/>
              </a:rPr>
              <a:t>c14.intcal &lt;- cc[,2]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4000"/>
              </a:lnSpc>
            </a:pPr>
            <a:r>
              <a:rPr lang="en-GB" sz="1800" b="1" strike="noStrike" spc="-1">
                <a:solidFill>
                  <a:srgbClr val="0000CD"/>
                </a:solidFill>
                <a:latin typeface="Arial"/>
                <a:ea typeface="DejaVu Sans"/>
              </a:rPr>
              <a:t>probs &lt;- dnorm(c14.intcal, 130, 20)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4000"/>
              </a:lnSpc>
            </a:pPr>
            <a:r>
              <a:rPr lang="en-GB" sz="1800" b="1" strike="noStrike" spc="-1">
                <a:solidFill>
                  <a:srgbClr val="0000CD"/>
                </a:solidFill>
                <a:latin typeface="Arial"/>
                <a:ea typeface="DejaVu Sans"/>
              </a:rPr>
              <a:t>plot(yr.intcal, probs, xlim=c(0, 300), type="l")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598" name="Picture 597"/>
          <p:cNvPicPr/>
          <p:nvPr/>
        </p:nvPicPr>
        <p:blipFill>
          <a:blip r:embed="rId3"/>
          <a:stretch/>
        </p:blipFill>
        <p:spPr>
          <a:xfrm>
            <a:off x="5760000" y="360000"/>
            <a:ext cx="4140000" cy="414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Picture 3_7"/>
          <p:cNvPicPr/>
          <p:nvPr/>
        </p:nvPicPr>
        <p:blipFill>
          <a:blip r:embed="rId3"/>
          <a:stretch/>
        </p:blipFill>
        <p:spPr>
          <a:xfrm>
            <a:off x="4181400" y="998280"/>
            <a:ext cx="5388120" cy="4041720"/>
          </a:xfrm>
          <a:prstGeom prst="rect">
            <a:avLst/>
          </a:prstGeom>
          <a:ln w="0">
            <a:noFill/>
          </a:ln>
        </p:spPr>
      </p:pic>
      <p:sp>
        <p:nvSpPr>
          <p:cNvPr id="600" name="CustomShape 2_20"/>
          <p:cNvSpPr/>
          <p:nvPr/>
        </p:nvSpPr>
        <p:spPr>
          <a:xfrm>
            <a:off x="5085000" y="5220000"/>
            <a:ext cx="23101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maarten14c.github.io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01" name="CustomShape 1_21"/>
          <p:cNvSpPr/>
          <p:nvPr/>
        </p:nvSpPr>
        <p:spPr>
          <a:xfrm>
            <a:off x="503640" y="336600"/>
            <a:ext cx="9068760" cy="119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89" b="1" strike="noStrike" spc="-1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lang="en-GB" sz="3090" b="0" strike="noStrike" spc="-1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lang="en-GB" sz="3090" b="1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n-GB" sz="3090" b="0" strike="noStrike" spc="-1">
              <a:latin typeface="Arial"/>
            </a:endParaRPr>
          </a:p>
        </p:txBody>
      </p:sp>
      <p:sp>
        <p:nvSpPr>
          <p:cNvPr id="602" name="CustomShape 2_21"/>
          <p:cNvSpPr/>
          <p:nvPr/>
        </p:nvSpPr>
        <p:spPr>
          <a:xfrm>
            <a:off x="700560" y="2276280"/>
            <a:ext cx="9066600" cy="275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16000" indent="-2152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1" strike="noStrike" spc="-1">
                <a:solidFill>
                  <a:srgbClr val="0000CD"/>
                </a:solidFill>
                <a:latin typeface="Arial"/>
                <a:ea typeface="DejaVu Sans"/>
              </a:rPr>
              <a:t>calibrate()</a:t>
            </a:r>
            <a:endParaRPr lang="en-GB" sz="2400" b="0" strike="noStrike" spc="-1">
              <a:latin typeface="Arial"/>
            </a:endParaRPr>
          </a:p>
          <a:p>
            <a:pPr marL="216000" indent="-2152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1" strike="noStrike" spc="-1">
                <a:solidFill>
                  <a:srgbClr val="0000CD"/>
                </a:solidFill>
                <a:latin typeface="Arial"/>
                <a:ea typeface="DejaVu Sans"/>
              </a:rPr>
              <a:t>cc &lt;- ccurve()</a:t>
            </a:r>
            <a:endParaRPr lang="en-GB" sz="2400" b="0" strike="noStrike" spc="-1">
              <a:latin typeface="Arial"/>
            </a:endParaRPr>
          </a:p>
          <a:p>
            <a:pPr marL="216000" indent="-2152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1" strike="noStrike" spc="-1">
                <a:solidFill>
                  <a:srgbClr val="0000CD"/>
                </a:solidFill>
                <a:latin typeface="Arial"/>
                <a:ea typeface="DejaVu Sans"/>
              </a:rPr>
              <a:t>head(cc) 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113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GB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Rectangle 1"/>
          <p:cNvSpPr txBox="1"/>
          <p:nvPr/>
        </p:nvSpPr>
        <p:spPr>
          <a:xfrm>
            <a:off x="1636920" y="209520"/>
            <a:ext cx="6802200" cy="975960"/>
          </a:xfrm>
          <a:prstGeom prst="rect">
            <a:avLst/>
          </a:prstGeom>
          <a:noFill/>
          <a:ln w="0">
            <a:noFill/>
          </a:ln>
        </p:spPr>
        <p:txBody>
          <a:bodyPr tIns="28800" anchor="ctr">
            <a:normAutofit fontScale="52000"/>
          </a:bodyPr>
          <a:lstStyle/>
          <a:p>
            <a:pPr>
              <a:lnSpc>
                <a:spcPct val="90000"/>
              </a:lnSpc>
              <a:tabLst>
                <a:tab pos="0" algn="l"/>
                <a:tab pos="406080" algn="l"/>
                <a:tab pos="813600" algn="l"/>
                <a:tab pos="1221120" algn="l"/>
                <a:tab pos="1629000" algn="l"/>
                <a:tab pos="2036520" algn="l"/>
                <a:tab pos="2444040" algn="l"/>
                <a:tab pos="2851560" algn="l"/>
                <a:tab pos="3259080" algn="l"/>
                <a:tab pos="3666600" algn="l"/>
                <a:tab pos="4074120" algn="l"/>
                <a:tab pos="4482000" algn="l"/>
                <a:tab pos="4889520" algn="l"/>
                <a:tab pos="5297040" algn="l"/>
                <a:tab pos="5704560" algn="l"/>
                <a:tab pos="6112080" algn="l"/>
                <a:tab pos="6519600" algn="l"/>
                <a:tab pos="6927120" algn="l"/>
                <a:tab pos="7335000" algn="l"/>
                <a:tab pos="7742520" algn="l"/>
                <a:tab pos="8150040" algn="l"/>
              </a:tabLst>
            </a:pPr>
            <a:r>
              <a:rPr lang="en-GB" sz="4400" b="0" strike="noStrike" spc="-1" baseline="33000">
                <a:solidFill>
                  <a:srgbClr val="000000"/>
                </a:solidFill>
                <a:latin typeface="Calibri Light"/>
              </a:rPr>
              <a:t>14</a:t>
            </a: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 calibration – hpd ranges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04" name="Picture 2_5"/>
          <p:cNvPicPr/>
          <p:nvPr/>
        </p:nvPicPr>
        <p:blipFill>
          <a:blip r:embed="rId3"/>
          <a:stretch/>
        </p:blipFill>
        <p:spPr>
          <a:xfrm>
            <a:off x="3419640" y="1620720"/>
            <a:ext cx="3510000" cy="3510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1"/>
          <p:cNvPicPr/>
          <p:nvPr/>
        </p:nvPicPr>
        <p:blipFill>
          <a:blip r:embed="rId3"/>
          <a:stretch/>
        </p:blipFill>
        <p:spPr>
          <a:xfrm>
            <a:off x="720000" y="1532160"/>
            <a:ext cx="2571840" cy="2571840"/>
          </a:xfrm>
          <a:prstGeom prst="rect">
            <a:avLst/>
          </a:prstGeom>
          <a:ln w="0">
            <a:noFill/>
          </a:ln>
        </p:spPr>
      </p:pic>
      <p:pic>
        <p:nvPicPr>
          <p:cNvPr id="606" name="Picture 1_3"/>
          <p:cNvPicPr/>
          <p:nvPr/>
        </p:nvPicPr>
        <p:blipFill>
          <a:blip r:embed="rId4"/>
          <a:stretch/>
        </p:blipFill>
        <p:spPr>
          <a:xfrm>
            <a:off x="3738960" y="1535040"/>
            <a:ext cx="2571840" cy="2571840"/>
          </a:xfrm>
          <a:prstGeom prst="rect">
            <a:avLst/>
          </a:prstGeom>
          <a:ln w="0">
            <a:noFill/>
          </a:ln>
        </p:spPr>
      </p:pic>
      <p:pic>
        <p:nvPicPr>
          <p:cNvPr id="607" name="Picture 1_4"/>
          <p:cNvPicPr/>
          <p:nvPr/>
        </p:nvPicPr>
        <p:blipFill>
          <a:blip r:embed="rId5"/>
          <a:stretch/>
        </p:blipFill>
        <p:spPr>
          <a:xfrm>
            <a:off x="6984000" y="1512000"/>
            <a:ext cx="2571840" cy="2571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Picture 3" descr="cal_mar.png"/>
          <p:cNvPicPr/>
          <p:nvPr/>
        </p:nvPicPr>
        <p:blipFill>
          <a:blip r:embed="rId2"/>
          <a:stretch/>
        </p:blipFill>
        <p:spPr>
          <a:xfrm>
            <a:off x="2745720" y="542880"/>
            <a:ext cx="4571640" cy="4572720"/>
          </a:xfrm>
          <a:prstGeom prst="rect">
            <a:avLst/>
          </a:prstGeom>
          <a:ln w="0">
            <a:noFill/>
          </a:ln>
        </p:spPr>
      </p:pic>
      <p:pic>
        <p:nvPicPr>
          <p:cNvPr id="609" name="Picture 4_1" descr="cal_ter.png"/>
          <p:cNvPicPr/>
          <p:nvPr/>
        </p:nvPicPr>
        <p:blipFill>
          <a:blip r:embed="rId3"/>
          <a:stretch/>
        </p:blipFill>
        <p:spPr>
          <a:xfrm>
            <a:off x="2745720" y="542880"/>
            <a:ext cx="4571640" cy="4572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Picture 3_1" descr="cal_mar.png"/>
          <p:cNvPicPr/>
          <p:nvPr/>
        </p:nvPicPr>
        <p:blipFill>
          <a:blip r:embed="rId2"/>
          <a:stretch/>
        </p:blipFill>
        <p:spPr>
          <a:xfrm>
            <a:off x="2745720" y="542880"/>
            <a:ext cx="4571640" cy="4572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Picture 3_6" descr="cal_mar.png"/>
          <p:cNvPicPr/>
          <p:nvPr/>
        </p:nvPicPr>
        <p:blipFill>
          <a:blip r:embed="rId2"/>
          <a:stretch/>
        </p:blipFill>
        <p:spPr>
          <a:xfrm>
            <a:off x="2745720" y="542880"/>
            <a:ext cx="4571640" cy="4572720"/>
          </a:xfrm>
          <a:prstGeom prst="rect">
            <a:avLst/>
          </a:prstGeom>
          <a:ln w="0">
            <a:noFill/>
          </a:ln>
        </p:spPr>
      </p:pic>
      <p:pic>
        <p:nvPicPr>
          <p:cNvPr id="612" name="Picture 2_6" descr="cal_wrong.png"/>
          <p:cNvPicPr/>
          <p:nvPr/>
        </p:nvPicPr>
        <p:blipFill>
          <a:blip r:embed="rId3"/>
          <a:stretch/>
        </p:blipFill>
        <p:spPr>
          <a:xfrm>
            <a:off x="2745720" y="542880"/>
            <a:ext cx="4571640" cy="4572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Picture 424"/>
          <p:cNvPicPr/>
          <p:nvPr/>
        </p:nvPicPr>
        <p:blipFill>
          <a:blip r:embed="rId2"/>
          <a:stretch/>
        </p:blipFill>
        <p:spPr>
          <a:xfrm>
            <a:off x="696600" y="-5760"/>
            <a:ext cx="8691480" cy="5670000"/>
          </a:xfrm>
          <a:prstGeom prst="rect">
            <a:avLst/>
          </a:prstGeom>
          <a:ln w="0">
            <a:noFill/>
          </a:ln>
        </p:spPr>
      </p:pic>
      <p:sp>
        <p:nvSpPr>
          <p:cNvPr id="426" name="Rectangle 425"/>
          <p:cNvSpPr/>
          <p:nvPr/>
        </p:nvSpPr>
        <p:spPr>
          <a:xfrm>
            <a:off x="3517920" y="5472360"/>
            <a:ext cx="6562800" cy="24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100" b="0" strike="noStrike" spc="-1">
                <a:latin typeface="Arial"/>
              </a:rPr>
              <a:t>https://www.nuclear-power.com/nuclear-power/reactor-physics/atomic-nuclear-physics/nuclear-stability/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Picture 5_0"/>
          <p:cNvPicPr/>
          <p:nvPr/>
        </p:nvPicPr>
        <p:blipFill>
          <a:blip r:embed="rId2"/>
          <a:stretch/>
        </p:blipFill>
        <p:spPr>
          <a:xfrm>
            <a:off x="360000" y="-116640"/>
            <a:ext cx="9179640" cy="3836520"/>
          </a:xfrm>
          <a:prstGeom prst="rect">
            <a:avLst/>
          </a:prstGeom>
          <a:ln w="0">
            <a:noFill/>
          </a:ln>
        </p:spPr>
      </p:pic>
      <p:pic>
        <p:nvPicPr>
          <p:cNvPr id="428" name="Picture 427"/>
          <p:cNvPicPr/>
          <p:nvPr/>
        </p:nvPicPr>
        <p:blipFill>
          <a:blip r:embed="rId3"/>
          <a:stretch/>
        </p:blipFill>
        <p:spPr>
          <a:xfrm>
            <a:off x="1440000" y="4315680"/>
            <a:ext cx="2724120" cy="1228680"/>
          </a:xfrm>
          <a:prstGeom prst="rect">
            <a:avLst/>
          </a:prstGeom>
          <a:ln w="0">
            <a:noFill/>
          </a:ln>
        </p:spPr>
      </p:pic>
      <p:pic>
        <p:nvPicPr>
          <p:cNvPr id="429" name="Picture 428"/>
          <p:cNvPicPr/>
          <p:nvPr/>
        </p:nvPicPr>
        <p:blipFill>
          <a:blip r:embed="rId4"/>
          <a:stretch/>
        </p:blipFill>
        <p:spPr>
          <a:xfrm>
            <a:off x="5220000" y="3859560"/>
            <a:ext cx="3419640" cy="1180080"/>
          </a:xfrm>
          <a:prstGeom prst="rect">
            <a:avLst/>
          </a:prstGeom>
          <a:ln w="0">
            <a:noFill/>
          </a:ln>
        </p:spPr>
      </p:pic>
      <p:sp>
        <p:nvSpPr>
          <p:cNvPr id="430" name="Rectangle 429"/>
          <p:cNvSpPr/>
          <p:nvPr/>
        </p:nvSpPr>
        <p:spPr>
          <a:xfrm>
            <a:off x="4608000" y="5436000"/>
            <a:ext cx="5496120" cy="34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300" b="0" strike="noStrike" spc="-1">
                <a:latin typeface="Arial"/>
              </a:rPr>
              <a:t>https://geoinfo.nmt.edu/resources/uranium/what.html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430"/>
          <p:cNvPicPr/>
          <p:nvPr/>
        </p:nvPicPr>
        <p:blipFill>
          <a:blip r:embed="rId2"/>
          <a:stretch/>
        </p:blipFill>
        <p:spPr>
          <a:xfrm>
            <a:off x="11880" y="0"/>
            <a:ext cx="5027760" cy="2699640"/>
          </a:xfrm>
          <a:prstGeom prst="rect">
            <a:avLst/>
          </a:prstGeom>
          <a:ln w="0">
            <a:noFill/>
          </a:ln>
        </p:spPr>
      </p:pic>
      <p:pic>
        <p:nvPicPr>
          <p:cNvPr id="432" name="Picture 431"/>
          <p:cNvPicPr/>
          <p:nvPr/>
        </p:nvPicPr>
        <p:blipFill>
          <a:blip r:embed="rId3"/>
          <a:stretch/>
        </p:blipFill>
        <p:spPr>
          <a:xfrm>
            <a:off x="4860000" y="3197880"/>
            <a:ext cx="4679640" cy="2201760"/>
          </a:xfrm>
          <a:prstGeom prst="rect">
            <a:avLst/>
          </a:prstGeom>
          <a:ln w="0">
            <a:noFill/>
          </a:ln>
        </p:spPr>
      </p:pic>
      <p:sp>
        <p:nvSpPr>
          <p:cNvPr id="433" name="Rectangle 432"/>
          <p:cNvSpPr/>
          <p:nvPr/>
        </p:nvSpPr>
        <p:spPr>
          <a:xfrm>
            <a:off x="0" y="5396040"/>
            <a:ext cx="4845240" cy="34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latin typeface="Arial"/>
              </a:rPr>
              <a:t>https://gml.noaa.gov/ccgg/isotopes/decay.html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433"/>
          <p:cNvSpPr/>
          <p:nvPr/>
        </p:nvSpPr>
        <p:spPr>
          <a:xfrm>
            <a:off x="503640" y="225720"/>
            <a:ext cx="9070560" cy="94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1" strike="noStrike" spc="-1">
                <a:latin typeface="Arial"/>
              </a:rPr>
              <a:t>Radioactive decay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435" name="Rectangle 434"/>
          <p:cNvSpPr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Decay rates are constant as far as we know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2800" b="0" strike="noStrike" spc="-1">
                <a:latin typeface="Arial"/>
              </a:rPr>
              <a:t>Not influenced by environment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Average lifespan </a:t>
            </a:r>
            <a:r>
              <a:rPr lang="en-GB" sz="3200" b="0" strike="noStrike" spc="-1" baseline="33000">
                <a:latin typeface="Arial"/>
              </a:rPr>
              <a:t>14</a:t>
            </a:r>
            <a:r>
              <a:rPr lang="en-GB" sz="3200" b="0" strike="noStrike" spc="-1">
                <a:latin typeface="Arial"/>
              </a:rPr>
              <a:t>C 8600 years – half-life 5730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100% at t=0 (AD 1950)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Rectangle 435"/>
          <p:cNvSpPr/>
          <p:nvPr/>
        </p:nvSpPr>
        <p:spPr>
          <a:xfrm>
            <a:off x="503640" y="225720"/>
            <a:ext cx="9070560" cy="94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1" strike="noStrike" spc="-1">
                <a:latin typeface="Arial"/>
              </a:rPr>
              <a:t>Radioactive decay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437" name="Rectangle 436"/>
          <p:cNvSpPr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List ten half-lives: 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GB" sz="3200" b="0" strike="noStrike" spc="-1">
                <a:latin typeface="Arial"/>
              </a:rPr>
              <a:t>	</a:t>
            </a:r>
            <a:r>
              <a:rPr lang="en-GB" sz="3200" b="1" strike="noStrike" spc="-1">
                <a:solidFill>
                  <a:srgbClr val="0000FF"/>
                </a:solidFill>
                <a:latin typeface="Arial"/>
              </a:rPr>
              <a:t>	yr &lt;- seq(0, by=5730, length=10)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GB" sz="3200" b="1" strike="noStrike" spc="-1">
                <a:solidFill>
                  <a:srgbClr val="0000FF"/>
                </a:solidFill>
                <a:latin typeface="Arial"/>
              </a:rPr>
              <a:t>		halflives &lt;- .5 ^ (0:9)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GB" sz="3200" b="1" strike="noStrike" spc="-1">
                <a:solidFill>
                  <a:srgbClr val="0000FF"/>
                </a:solidFill>
                <a:latin typeface="Arial"/>
              </a:rPr>
              <a:t>		cbind(yr, 100*halflives)</a:t>
            </a: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2070</TotalTime>
  <Words>1069</Words>
  <Application>Microsoft Macintosh PowerPoint</Application>
  <PresentationFormat>Custom</PresentationFormat>
  <Paragraphs>219</Paragraphs>
  <Slides>48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48</vt:i4>
      </vt:variant>
    </vt:vector>
  </HeadingPairs>
  <TitlesOfParts>
    <vt:vector size="64" baseType="lpstr">
      <vt:lpstr>Arial</vt:lpstr>
      <vt:lpstr>Calibri</vt:lpstr>
      <vt:lpstr>Calibri Light</vt:lpstr>
      <vt:lpstr>Century Gothic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Maarten Blaauw</dc:creator>
  <dc:description/>
  <cp:lastModifiedBy>Maarten Blaauw</cp:lastModifiedBy>
  <cp:revision>68</cp:revision>
  <dcterms:created xsi:type="dcterms:W3CDTF">2021-08-16T10:44:56Z</dcterms:created>
  <dcterms:modified xsi:type="dcterms:W3CDTF">2021-09-04T20:38:20Z</dcterms:modified>
  <dc:language>en-GB</dc:language>
</cp:coreProperties>
</file>